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2"/>
  </p:notesMasterIdLst>
  <p:sldIdLst>
    <p:sldId id="278" r:id="rId5"/>
    <p:sldId id="303" r:id="rId6"/>
    <p:sldId id="310" r:id="rId7"/>
    <p:sldId id="626" r:id="rId8"/>
    <p:sldId id="627" r:id="rId9"/>
    <p:sldId id="536" r:id="rId10"/>
    <p:sldId id="420" r:id="rId11"/>
    <p:sldId id="419" r:id="rId12"/>
    <p:sldId id="274" r:id="rId13"/>
    <p:sldId id="394" r:id="rId14"/>
    <p:sldId id="418" r:id="rId15"/>
    <p:sldId id="264" r:id="rId16"/>
    <p:sldId id="354" r:id="rId17"/>
    <p:sldId id="623" r:id="rId18"/>
    <p:sldId id="297" r:id="rId19"/>
    <p:sldId id="335" r:id="rId20"/>
    <p:sldId id="411" r:id="rId21"/>
    <p:sldId id="612" r:id="rId22"/>
    <p:sldId id="348" r:id="rId23"/>
    <p:sldId id="318" r:id="rId24"/>
    <p:sldId id="625" r:id="rId25"/>
    <p:sldId id="270" r:id="rId26"/>
    <p:sldId id="624" r:id="rId27"/>
    <p:sldId id="628" r:id="rId28"/>
    <p:sldId id="614" r:id="rId29"/>
    <p:sldId id="622" r:id="rId30"/>
    <p:sldId id="301" r:id="rId31"/>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960A"/>
    <a:srgbClr val="1DA1E8"/>
    <a:srgbClr val="B3E3FD"/>
    <a:srgbClr val="06B909"/>
    <a:srgbClr val="09A3FB"/>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14"/>
    <p:restoredTop sz="94671"/>
  </p:normalViewPr>
  <p:slideViewPr>
    <p:cSldViewPr snapToGrid="0">
      <p:cViewPr varScale="1">
        <p:scale>
          <a:sx n="74" d="100"/>
          <a:sy n="74" d="100"/>
        </p:scale>
        <p:origin x="536" y="19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8E1C-EE46-84A6-ABDFFB0CCB6A}"/>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08C7-461D-901F-744D0D59C7CE}"/>
              </c:ext>
            </c:extLst>
          </c:dPt>
          <c:cat>
            <c:strRef>
              <c:f>Sheet1!$A$2:$A$3</c:f>
              <c:strCache>
                <c:ptCount val="2"/>
                <c:pt idx="0">
                  <c:v>1st Qtr</c:v>
                </c:pt>
                <c:pt idx="1">
                  <c:v>2nd Qtr</c:v>
                </c:pt>
              </c:strCache>
            </c:strRef>
          </c:cat>
          <c:val>
            <c:numRef>
              <c:f>Sheet1!$B$2:$B$3</c:f>
              <c:numCache>
                <c:formatCode>General</c:formatCode>
                <c:ptCount val="2"/>
                <c:pt idx="0">
                  <c:v>66</c:v>
                </c:pt>
                <c:pt idx="1">
                  <c:v>33</c:v>
                </c:pt>
              </c:numCache>
            </c:numRef>
          </c:val>
          <c:extLst>
            <c:ext xmlns:c16="http://schemas.microsoft.com/office/drawing/2014/chart" uri="{C3380CC4-5D6E-409C-BE32-E72D297353CC}">
              <c16:uniqueId val="{00000000-8E1C-EE46-84A6-ABDFFB0CCB6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0.71</c:v>
                </c:pt>
                <c:pt idx="1">
                  <c:v>0.28999999999999998</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0.73</c:v>
                </c:pt>
                <c:pt idx="1">
                  <c:v>0.27</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0.74</c:v>
                </c:pt>
                <c:pt idx="1">
                  <c:v>0.26</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bg1">
                <a:lumMod val="75000"/>
              </a:schemeClr>
            </a:solidFill>
          </c:spPr>
          <c:dPt>
            <c:idx val="0"/>
            <c:bubble3D val="0"/>
            <c:spPr>
              <a:solidFill>
                <a:schemeClr val="accent2"/>
              </a:solidFill>
              <a:ln w="19050">
                <a:solidFill>
                  <a:schemeClr val="lt1"/>
                </a:solidFill>
              </a:ln>
              <a:effectLst/>
            </c:spPr>
            <c:extLst>
              <c:ext xmlns:c16="http://schemas.microsoft.com/office/drawing/2014/chart" uri="{C3380CC4-5D6E-409C-BE32-E72D297353CC}">
                <c16:uniqueId val="{00000002-8E1C-EE46-84A6-ABDFFB0CCB6A}"/>
              </c:ext>
            </c:extLst>
          </c:dPt>
          <c:dPt>
            <c:idx val="1"/>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3-CD80-6947-81CD-0921C6063778}"/>
              </c:ext>
            </c:extLst>
          </c:dPt>
          <c:cat>
            <c:strRef>
              <c:f>Sheet1!$A$2:$A$3</c:f>
              <c:strCache>
                <c:ptCount val="2"/>
                <c:pt idx="0">
                  <c:v>1st Qtr</c:v>
                </c:pt>
                <c:pt idx="1">
                  <c:v>2nd qtr</c:v>
                </c:pt>
              </c:strCache>
            </c:strRef>
          </c:cat>
          <c:val>
            <c:numRef>
              <c:f>Sheet1!$B$2:$B$3</c:f>
              <c:numCache>
                <c:formatCode>General</c:formatCode>
                <c:ptCount val="2"/>
                <c:pt idx="0">
                  <c:v>33</c:v>
                </c:pt>
                <c:pt idx="1">
                  <c:v>66</c:v>
                </c:pt>
              </c:numCache>
            </c:numRef>
          </c:val>
          <c:extLst>
            <c:ext xmlns:c16="http://schemas.microsoft.com/office/drawing/2014/chart" uri="{C3380CC4-5D6E-409C-BE32-E72D297353CC}">
              <c16:uniqueId val="{00000000-8E1C-EE46-84A6-ABDFFB0CCB6A}"/>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7045-4350-8088-BAF4687A4CD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0.32</c:v>
                </c:pt>
                <c:pt idx="1">
                  <c:v>0.68</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0.48</c:v>
                </c:pt>
                <c:pt idx="1">
                  <c:v>0.52</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0.5</c:v>
                </c:pt>
                <c:pt idx="1">
                  <c:v>0.5</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0.56000000000000005</c:v>
                </c:pt>
                <c:pt idx="1">
                  <c:v>0.44</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0.63</c:v>
                </c:pt>
                <c:pt idx="1">
                  <c:v>0.37</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0.66</c:v>
                </c:pt>
                <c:pt idx="1">
                  <c:v>0.34</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chemeClr val="bg1">
                <a:lumMod val="85000"/>
              </a:schemeClr>
            </a:solidFill>
          </c:spPr>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4008-8D41-8618-15F357ACD75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DC84-C341-8F4C-FB95A24478AA}"/>
              </c:ext>
            </c:extLst>
          </c:dPt>
          <c:cat>
            <c:strRef>
              <c:f>Sheet1!$A$2:$A$3</c:f>
              <c:strCache>
                <c:ptCount val="2"/>
                <c:pt idx="0">
                  <c:v>1st Qtr</c:v>
                </c:pt>
                <c:pt idx="1">
                  <c:v>2nd Qtr</c:v>
                </c:pt>
              </c:strCache>
            </c:strRef>
          </c:cat>
          <c:val>
            <c:numRef>
              <c:f>Sheet1!$B$2:$B$3</c:f>
              <c:numCache>
                <c:formatCode>0%</c:formatCode>
                <c:ptCount val="2"/>
                <c:pt idx="0">
                  <c:v>0.69</c:v>
                </c:pt>
                <c:pt idx="1">
                  <c:v>0.31</c:v>
                </c:pt>
              </c:numCache>
            </c:numRef>
          </c:val>
          <c:extLst>
            <c:ext xmlns:c16="http://schemas.microsoft.com/office/drawing/2014/chart" uri="{C3380CC4-5D6E-409C-BE32-E72D297353CC}">
              <c16:uniqueId val="{00000000-DC84-C341-8F4C-FB95A24478A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1/24/21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teresources.worldbank.org/EXTGLOBALFIN/Resources/8519638-1332259343991/world_bank3_Poster.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FF5B7E-D1F1-0F4E-A185-0A9407A6DC8D}" type="slidenum">
              <a:rPr lang="en-US" smtClean="0"/>
              <a:t>2</a:t>
            </a:fld>
            <a:endParaRPr lang="en-US"/>
          </a:p>
        </p:txBody>
      </p:sp>
    </p:spTree>
    <p:extLst>
      <p:ext uri="{BB962C8B-B14F-4D97-AF65-F5344CB8AC3E}">
        <p14:creationId xmlns:p14="http://schemas.microsoft.com/office/powerpoint/2010/main" val="2834517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nSpc>
                <a:spcPct val="107000"/>
              </a:lnSpc>
              <a:spcBef>
                <a:spcPts val="0"/>
              </a:spcBef>
              <a:spcAft>
                <a:spcPts val="800"/>
              </a:spcAft>
              <a:buFont typeface="Arial" panose="020B0604020202020204" pitchFamily="34" charset="0"/>
              <a:buChar char="•"/>
            </a:pPr>
            <a:endParaRPr lang="en-US" sz="12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457200" indent="-457200">
              <a:buFont typeface="Arial" panose="020B0604020202020204" pitchFamily="34" charset="0"/>
              <a:buChar char="•"/>
            </a:pPr>
            <a:r>
              <a:rPr lang="en-US" sz="3200" dirty="0"/>
              <a:t>Because Mojaloop is open source and interoperable - everyone can build something amazing on top of it. </a:t>
            </a:r>
          </a:p>
          <a:p>
            <a:pPr marL="457200" indent="-457200">
              <a:buFont typeface="Arial" panose="020B0604020202020204" pitchFamily="34" charset="0"/>
              <a:buChar char="•"/>
            </a:pPr>
            <a:r>
              <a:rPr lang="en-US" sz="3200" dirty="0"/>
              <a:t>By enabling a system that assists in routing payments directly from sender to recipient </a:t>
            </a:r>
          </a:p>
          <a:p>
            <a:pPr marL="914400" lvl="1" indent="-457200">
              <a:buFont typeface="Arial" panose="020B0604020202020204" pitchFamily="34" charset="0"/>
              <a:buChar char="•"/>
            </a:pPr>
            <a:r>
              <a:rPr lang="en-US" sz="2800" dirty="0"/>
              <a:t>Government could use Mojaloop to deliver support payments to citizens right into their mobile wallets etc.</a:t>
            </a:r>
          </a:p>
          <a:p>
            <a:pPr marL="914400" lvl="1" indent="-457200">
              <a:buFont typeface="Arial" panose="020B0604020202020204" pitchFamily="34" charset="0"/>
              <a:buChar char="•"/>
            </a:pPr>
            <a:r>
              <a:rPr lang="en-US" sz="2800" dirty="0"/>
              <a:t>By simplifying the payments infrastructure that will allow connections to various platforms, it helps local developers focus on innovating -- like building out a business-to-business payroll processing system that would allow companies to pay semi-formal employees directly into their mobile wallets. </a:t>
            </a:r>
          </a:p>
          <a:p>
            <a:pPr marL="914400" lvl="1" indent="-457200">
              <a:buFont typeface="Arial" panose="020B0604020202020204" pitchFamily="34" charset="0"/>
              <a:buChar char="•"/>
            </a:pPr>
            <a:r>
              <a:rPr lang="en-US" sz="2800" dirty="0"/>
              <a:t>Did you know that out of the two billion workers in informal employment worldwide, over 740 million are women? Consider the impact of women employees receiving their salary straight into their mobile wallets. </a:t>
            </a:r>
          </a:p>
          <a:p>
            <a:pPr marL="914400" lvl="1" indent="-457200">
              <a:buFont typeface="Arial" panose="020B0604020202020204" pitchFamily="34" charset="0"/>
              <a:buChar char="•"/>
            </a:pPr>
            <a:r>
              <a:rPr lang="en-US" sz="2800" dirty="0"/>
              <a:t>Customers can pay their bills directly from their phones. Women with a digital wallet can connect with their employer’s bank account and or their children’s school account to complete monthly transactions, even if they are on different platforms. </a:t>
            </a:r>
          </a:p>
          <a:p>
            <a:pPr marL="914400" lvl="1" indent="-457200">
              <a:buFont typeface="Arial" panose="020B0604020202020204" pitchFamily="34" charset="0"/>
              <a:buChar char="•"/>
            </a:pPr>
            <a:r>
              <a:rPr lang="en-US" sz="2800" dirty="0"/>
              <a:t>Customers don't need to pay significant fees to send money to their relatives in rural areas even if it is through credit unions or microfinance institutions etc.</a:t>
            </a:r>
          </a:p>
          <a:p>
            <a:pPr marL="914400" lvl="1" indent="-457200">
              <a:buFont typeface="Arial" panose="020B0604020202020204" pitchFamily="34" charset="0"/>
              <a:buChar char="•"/>
            </a:pPr>
            <a:r>
              <a:rPr lang="en-US" sz="2800" dirty="0"/>
              <a:t>It can empower anyone -- any unbanked woman -- with a mobile phone to receive a salary payment, send money to other wallets, buy things, pay bills and more. But, more importantly, it can help the underserved women to become economically active or reach more customers. </a:t>
            </a:r>
          </a:p>
          <a:p>
            <a:pPr marL="914400" lvl="1" indent="-457200">
              <a:buFont typeface="Arial" panose="020B0604020202020204" pitchFamily="34" charset="0"/>
              <a:buChar char="•"/>
            </a:pPr>
            <a:r>
              <a:rPr lang="en-US" sz="2800" dirty="0"/>
              <a:t>Then it opens up opportunities for the “effect” of turning the underserved into the newly served. </a:t>
            </a:r>
          </a:p>
          <a:p>
            <a:pPr marL="0" marR="0" lvl="0" indent="0">
              <a:lnSpc>
                <a:spcPct val="107000"/>
              </a:lnSpc>
              <a:spcBef>
                <a:spcPts val="0"/>
              </a:spcBef>
              <a:spcAft>
                <a:spcPts val="800"/>
              </a:spcAft>
              <a:buFont typeface="Symbol" panose="05050102010706020507" pitchFamily="18" charset="2"/>
              <a:buNone/>
            </a:pPr>
            <a:endParaRPr lang="en-US" sz="12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p>
            <a:pPr marL="0" lvl="0" indent="0" algn="l" rtl="0">
              <a:spcBef>
                <a:spcPts val="0"/>
              </a:spcBef>
              <a:spcAft>
                <a:spcPts val="0"/>
              </a:spcAft>
              <a:buNone/>
            </a:pPr>
            <a:endParaRPr lang="en-US" sz="1200" dirty="0">
              <a:latin typeface="Google Sans"/>
              <a:ea typeface="Google Sans"/>
              <a:cs typeface="Google Sans"/>
              <a:sym typeface="Google Sans"/>
            </a:endParaRPr>
          </a:p>
          <a:p>
            <a:pPr marL="457200" indent="-298450">
              <a:buSzPts val="1100"/>
              <a:buFont typeface="Google Sans"/>
              <a:buChar char="●"/>
            </a:pPr>
            <a:r>
              <a:rPr lang="en-US" dirty="0">
                <a:latin typeface="Google Sans"/>
                <a:ea typeface="Google Sans"/>
                <a:cs typeface="Google Sans"/>
                <a:sym typeface="Google Sans"/>
              </a:rPr>
              <a:t>For example, local developers could build out a B2B payroll processing system that would allow companies to pay semi-formal employees right into their mobile wallets. </a:t>
            </a:r>
            <a:endParaRPr lang="en-US" dirty="0">
              <a:latin typeface="Google Sans"/>
              <a:ea typeface="Google Sans"/>
              <a:cs typeface="Google Sans"/>
            </a:endParaRPr>
          </a:p>
          <a:p>
            <a:pPr marL="457200" lvl="0" indent="-298450" algn="l" rtl="0">
              <a:spcBef>
                <a:spcPts val="0"/>
              </a:spcBef>
              <a:spcAft>
                <a:spcPts val="0"/>
              </a:spcAft>
              <a:buSzPts val="1100"/>
              <a:buFont typeface="Google Sans"/>
              <a:buChar char="●"/>
            </a:pPr>
            <a:r>
              <a:rPr lang="en-US" dirty="0">
                <a:latin typeface="Google Sans"/>
                <a:ea typeface="Google Sans"/>
                <a:cs typeface="Google Sans"/>
                <a:sym typeface="Google Sans"/>
              </a:rPr>
              <a:t>Government could use Mojaloop to deliver support payments to citizens right into their mobile wallets, etc.</a:t>
            </a:r>
            <a:endParaRPr lang="en-US" dirty="0">
              <a:latin typeface="Google Sans"/>
              <a:ea typeface="Google Sans"/>
              <a:cs typeface="Google Sans"/>
            </a:endParaRPr>
          </a:p>
          <a:p>
            <a:pPr marL="457200" lvl="0" indent="-298450" algn="l" rtl="0">
              <a:spcBef>
                <a:spcPts val="0"/>
              </a:spcBef>
              <a:spcAft>
                <a:spcPts val="0"/>
              </a:spcAft>
              <a:buSzPts val="1100"/>
              <a:buFont typeface="Google Sans"/>
              <a:buChar char="●"/>
            </a:pPr>
            <a:r>
              <a:rPr lang="en-US" dirty="0">
                <a:latin typeface="Google Sans"/>
                <a:ea typeface="Google Sans"/>
                <a:cs typeface="Google Sans"/>
                <a:sym typeface="Google Sans"/>
              </a:rPr>
              <a:t>Having real-time payments means that people don't have to drive to wait in line to pay a bill (they do it from their phone)</a:t>
            </a:r>
            <a:endParaRPr lang="en-US" dirty="0">
              <a:latin typeface="Google Sans"/>
              <a:ea typeface="Google Sans"/>
              <a:cs typeface="Google Sans"/>
            </a:endParaRPr>
          </a:p>
          <a:p>
            <a:pPr marL="457200" lvl="0" indent="-298450" algn="l" rtl="0">
              <a:spcBef>
                <a:spcPts val="0"/>
              </a:spcBef>
              <a:spcAft>
                <a:spcPts val="0"/>
              </a:spcAft>
              <a:buSzPts val="1100"/>
              <a:buFont typeface="Google Sans"/>
              <a:buChar char="●"/>
            </a:pPr>
            <a:r>
              <a:rPr lang="en-US" dirty="0">
                <a:latin typeface="Google Sans"/>
                <a:ea typeface="Google Sans"/>
                <a:cs typeface="Google Sans"/>
                <a:sym typeface="Google Sans"/>
              </a:rPr>
              <a:t>It means that they don't need to pay significant fees to send money to their relatives in rural areas</a:t>
            </a:r>
            <a:endParaRPr lang="en-US" dirty="0">
              <a:latin typeface="Google Sans"/>
              <a:ea typeface="Google Sans"/>
              <a:cs typeface="Google Sans"/>
            </a:endParaRPr>
          </a:p>
          <a:p>
            <a:pPr marL="457200" lvl="0" indent="-298450" algn="l" rtl="0">
              <a:spcBef>
                <a:spcPts val="0"/>
              </a:spcBef>
              <a:spcAft>
                <a:spcPts val="0"/>
              </a:spcAft>
              <a:buSzPts val="1100"/>
              <a:buFont typeface="Google Sans"/>
              <a:buChar char="●"/>
            </a:pPr>
            <a:r>
              <a:rPr lang="en-US" dirty="0">
                <a:latin typeface="Google Sans"/>
                <a:ea typeface="Google Sans"/>
                <a:cs typeface="Google Sans"/>
                <a:sym typeface="Google Sans"/>
              </a:rPr>
              <a:t>It means that customers can pay businesses quickly and easily rather than waiting until they can "get a ride into town"</a:t>
            </a:r>
            <a:endParaRPr lang="en-US" dirty="0">
              <a:latin typeface="Google Sans"/>
              <a:ea typeface="Google Sans"/>
              <a:cs typeface="Google Sans"/>
            </a:endParaRPr>
          </a:p>
          <a:p>
            <a:pPr marL="457200" lvl="0" indent="-298450" algn="l" rtl="0">
              <a:spcBef>
                <a:spcPts val="0"/>
              </a:spcBef>
              <a:spcAft>
                <a:spcPts val="0"/>
              </a:spcAft>
              <a:buSzPts val="1100"/>
              <a:buFont typeface="Google Sans"/>
              <a:buChar char="●"/>
            </a:pPr>
            <a:r>
              <a:rPr lang="en-US" dirty="0">
                <a:latin typeface="Google Sans"/>
                <a:ea typeface="Google Sans"/>
                <a:cs typeface="Google Sans"/>
                <a:sym typeface="Google Sans"/>
              </a:rPr>
              <a:t>Basically, all the value of mobile money, without the limitations of mobile wallets.</a:t>
            </a:r>
            <a:endParaRPr lang="en-US" dirty="0">
              <a:latin typeface="Google Sans"/>
              <a:ea typeface="Google Sans"/>
              <a:cs typeface="Google Sans"/>
            </a:endParaRPr>
          </a:p>
          <a:p>
            <a:pPr marL="0" lvl="0" indent="0" algn="l" rtl="0">
              <a:spcBef>
                <a:spcPts val="0"/>
              </a:spcBef>
              <a:spcAft>
                <a:spcPts val="0"/>
              </a:spcAft>
              <a:buNone/>
            </a:pPr>
            <a:endParaRPr lang="en-US" sz="1200" dirty="0">
              <a:latin typeface="Google Sans"/>
              <a:ea typeface="Google Sans"/>
              <a:cs typeface="Google Sans"/>
              <a:sym typeface="Google Sans"/>
            </a:endParaRPr>
          </a:p>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9</a:t>
            </a:fld>
            <a:endParaRPr lang="en-US"/>
          </a:p>
        </p:txBody>
      </p:sp>
    </p:spTree>
    <p:extLst>
      <p:ext uri="{BB962C8B-B14F-4D97-AF65-F5344CB8AC3E}">
        <p14:creationId xmlns:p14="http://schemas.microsoft.com/office/powerpoint/2010/main" val="401563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a:buChar cha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3831304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E28C9E-AFDC-3345-9ED4-F0F60104F264}" type="slidenum">
              <a:rPr lang="en-US" smtClean="0"/>
              <a:t>11</a:t>
            </a:fld>
            <a:endParaRPr lang="en-US"/>
          </a:p>
        </p:txBody>
      </p:sp>
    </p:spTree>
    <p:extLst>
      <p:ext uri="{BB962C8B-B14F-4D97-AF65-F5344CB8AC3E}">
        <p14:creationId xmlns:p14="http://schemas.microsoft.com/office/powerpoint/2010/main" val="2798293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Source:: </a:t>
            </a:r>
            <a:r>
              <a:rPr lang="en-US" sz="1050" u="sng" spc="75">
                <a:solidFill>
                  <a:srgbClr val="337AB7"/>
                </a:solidFill>
                <a:effectLst/>
                <a:latin typeface="FFMarkWebProBook"/>
                <a:ea typeface="Calibri" panose="020F0502020204030204" pitchFamily="34" charset="0"/>
                <a:cs typeface="Times New Roman" panose="02020603050405020304" pitchFamily="18" charset="0"/>
                <a:hlinkClick r:id="rId3"/>
              </a:rPr>
              <a:t>The World Bank‘s view</a:t>
            </a:r>
            <a:r>
              <a:rPr lang="en-US" sz="1050" spc="75">
                <a:solidFill>
                  <a:srgbClr val="000000"/>
                </a:solidFill>
                <a:effectLst/>
                <a:latin typeface="FFMarkWebProBook"/>
                <a:ea typeface="Calibri" panose="020F0502020204030204" pitchFamily="34" charset="0"/>
                <a:cs typeface="Times New Roman" panose="02020603050405020304" pitchFamily="18" charset="0"/>
              </a:rPr>
              <a:t> of the state of financial inclusion in Africa</a:t>
            </a: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endParaRPr lang="en-US"/>
          </a:p>
          <a:p>
            <a:r>
              <a:rPr lang="en-US" sz="1200" b="1"/>
              <a:t>Going Mobile </a:t>
            </a:r>
          </a:p>
          <a:p>
            <a:r>
              <a:rPr lang="en-US" sz="1200"/>
              <a:t>The Global Findex shows mobile financial services may help historically unbanked regions gain financial access</a:t>
            </a:r>
          </a:p>
          <a:p>
            <a:endParaRPr lang="en-US"/>
          </a:p>
          <a:p>
            <a:r>
              <a:rPr lang="en-US" b="1"/>
              <a:t>2/3 of Adults</a:t>
            </a:r>
          </a:p>
          <a:p>
            <a:r>
              <a:rPr lang="en-US"/>
              <a:t>Worldwide without an account cite lack of money as the obstacle to use of formal financial services </a:t>
            </a:r>
          </a:p>
          <a:p>
            <a:endParaRPr lang="en-US"/>
          </a:p>
          <a:p>
            <a:r>
              <a:rPr lang="en-US" b="1"/>
              <a:t>1/3 of Adults </a:t>
            </a:r>
          </a:p>
          <a:p>
            <a:r>
              <a:rPr lang="en-US"/>
              <a:t>Also blame the cost of opening and maintaining an account or the banks being too far away.  </a:t>
            </a:r>
          </a:p>
          <a:p>
            <a:endParaRPr lang="en-US"/>
          </a:p>
          <a:p>
            <a:r>
              <a:rPr lang="en-US"/>
              <a:t>In Sub-Saharan Africa, where traditional banking has been hampered by transportation and other infrastructure problems, mobile banking has expanded to 16%  of the market. </a:t>
            </a:r>
          </a:p>
          <a:p>
            <a:endParaRPr lang="en-US"/>
          </a:p>
          <a:p>
            <a:r>
              <a:rPr lang="en-US"/>
              <a:t>Adults reporting using a mobile phone for money transactions </a:t>
            </a:r>
          </a:p>
          <a:p>
            <a:r>
              <a:rPr lang="en-US"/>
              <a:t>Kenya: 68% </a:t>
            </a:r>
          </a:p>
          <a:p>
            <a:r>
              <a:rPr lang="en-US"/>
              <a:t>Sudan: 52% </a:t>
            </a:r>
          </a:p>
          <a:p>
            <a:r>
              <a:rPr lang="en-US"/>
              <a:t>Gabon 50% </a:t>
            </a:r>
          </a:p>
          <a:p>
            <a:r>
              <a:rPr lang="en-US"/>
              <a:t>Algeria 44%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Congo, Rep. 37% </a:t>
            </a:r>
          </a:p>
          <a:p>
            <a:r>
              <a:rPr lang="en-US"/>
              <a:t>Somalia: 34% </a:t>
            </a:r>
          </a:p>
          <a:p>
            <a:r>
              <a:rPr lang="en-US"/>
              <a:t>Albania: 31% </a:t>
            </a:r>
          </a:p>
          <a:p>
            <a:r>
              <a:rPr lang="en-US"/>
              <a:t>Tajikistan: 29% </a:t>
            </a:r>
          </a:p>
          <a:p>
            <a:r>
              <a:rPr lang="en-US"/>
              <a:t>Uganda: 27% </a:t>
            </a:r>
          </a:p>
          <a:p>
            <a:r>
              <a:rPr lang="en-US"/>
              <a:t>Angola: 26% </a:t>
            </a:r>
          </a:p>
          <a:p>
            <a:endParaRPr lang="en-US"/>
          </a:p>
        </p:txBody>
      </p:sp>
      <p:sp>
        <p:nvSpPr>
          <p:cNvPr id="4" name="Slide Number Placeholder 3"/>
          <p:cNvSpPr>
            <a:spLocks noGrp="1"/>
          </p:cNvSpPr>
          <p:nvPr>
            <p:ph type="sldNum" sz="quarter" idx="5"/>
          </p:nvPr>
        </p:nvSpPr>
        <p:spPr/>
        <p:txBody>
          <a:bodyPr/>
          <a:lstStyle/>
          <a:p>
            <a:fld id="{90E28C9E-AFDC-3345-9ED4-F0F60104F264}" type="slidenum">
              <a:rPr lang="en-US" smtClean="0"/>
              <a:t>12</a:t>
            </a:fld>
            <a:endParaRPr lang="en-US"/>
          </a:p>
        </p:txBody>
      </p:sp>
    </p:spTree>
    <p:extLst>
      <p:ext uri="{BB962C8B-B14F-4D97-AF65-F5344CB8AC3E}">
        <p14:creationId xmlns:p14="http://schemas.microsoft.com/office/powerpoint/2010/main" val="2157162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FF5B7E-D1F1-0F4E-A185-0A9407A6DC8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1544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15950" lvl="1">
              <a:buClr>
                <a:schemeClr val="dk1"/>
              </a:buClr>
              <a:buSzPts val="1100"/>
            </a:pPr>
            <a:r>
              <a:rPr lang="en-GB">
                <a:solidFill>
                  <a:schemeClr val="dk1"/>
                </a:solidFill>
                <a:latin typeface="Google Sans"/>
                <a:ea typeface="Google Sans"/>
                <a:cs typeface="Google Sans"/>
              </a:rPr>
              <a:t>The slide speaks for itself.  Emphasize </a:t>
            </a:r>
            <a:r>
              <a:rPr lang="en-GB" b="1">
                <a:solidFill>
                  <a:schemeClr val="dk1"/>
                </a:solidFill>
                <a:latin typeface="Google Sans"/>
                <a:ea typeface="Google Sans"/>
                <a:cs typeface="Google Sans"/>
              </a:rPr>
              <a:t>efficiencies </a:t>
            </a:r>
            <a:r>
              <a:rPr lang="en-GB">
                <a:solidFill>
                  <a:schemeClr val="dk1"/>
                </a:solidFill>
                <a:latin typeface="Google Sans"/>
                <a:ea typeface="Google Sans"/>
                <a:cs typeface="Google Sans"/>
              </a:rPr>
              <a:t>of community development, </a:t>
            </a:r>
            <a:r>
              <a:rPr lang="en-GB" b="1">
                <a:solidFill>
                  <a:schemeClr val="dk1"/>
                </a:solidFill>
                <a:latin typeface="Google Sans"/>
                <a:ea typeface="Google Sans"/>
                <a:cs typeface="Google Sans"/>
              </a:rPr>
              <a:t>rapid </a:t>
            </a:r>
            <a:r>
              <a:rPr lang="en-GB">
                <a:solidFill>
                  <a:schemeClr val="dk1"/>
                </a:solidFill>
                <a:latin typeface="Google Sans"/>
                <a:ea typeface="Google Sans"/>
                <a:cs typeface="Google Sans"/>
              </a:rPr>
              <a:t>response on security fixes, </a:t>
            </a:r>
            <a:r>
              <a:rPr lang="en-GB" b="1">
                <a:solidFill>
                  <a:schemeClr val="dk1"/>
                </a:solidFill>
                <a:latin typeface="Google Sans"/>
                <a:ea typeface="Google Sans"/>
                <a:cs typeface="Google Sans"/>
              </a:rPr>
              <a:t>Community </a:t>
            </a:r>
            <a:r>
              <a:rPr lang="en-GB">
                <a:solidFill>
                  <a:schemeClr val="dk1"/>
                </a:solidFill>
                <a:latin typeface="Google Sans"/>
                <a:ea typeface="Google Sans"/>
                <a:cs typeface="Google Sans"/>
              </a:rPr>
              <a:t>vs. </a:t>
            </a:r>
            <a:r>
              <a:rPr lang="en-GB" b="1">
                <a:solidFill>
                  <a:schemeClr val="dk1"/>
                </a:solidFill>
                <a:latin typeface="Google Sans"/>
                <a:ea typeface="Google Sans"/>
                <a:cs typeface="Google Sans"/>
              </a:rPr>
              <a:t>Vendor Lock-in</a:t>
            </a:r>
          </a:p>
          <a:p>
            <a:pPr marL="914400" lvl="1" indent="-298450" algn="l" rtl="0">
              <a:spcBef>
                <a:spcPts val="0"/>
              </a:spcBef>
              <a:spcAft>
                <a:spcPts val="0"/>
              </a:spcAft>
              <a:buClr>
                <a:schemeClr val="dk1"/>
              </a:buClr>
              <a:buSzPts val="1100"/>
              <a:buFont typeface="Google Sans"/>
              <a:buChar char="○"/>
            </a:pPr>
            <a:endParaRPr lang="en-GB" sz="1300" i="1">
              <a:latin typeface="Google Sans"/>
            </a:endParaRPr>
          </a:p>
        </p:txBody>
      </p:sp>
      <p:sp>
        <p:nvSpPr>
          <p:cNvPr id="4" name="Slide Number Placeholder 3"/>
          <p:cNvSpPr>
            <a:spLocks noGrp="1"/>
          </p:cNvSpPr>
          <p:nvPr>
            <p:ph type="sldNum" sz="quarter" idx="5"/>
          </p:nvPr>
        </p:nvSpPr>
        <p:spPr/>
        <p:txBody>
          <a:bodyPr/>
          <a:lstStyle/>
          <a:p>
            <a:fld id="{90E28C9E-AFDC-3345-9ED4-F0F60104F264}" type="slidenum">
              <a:rPr lang="en-US" smtClean="0"/>
              <a:t>22</a:t>
            </a:fld>
            <a:endParaRPr lang="en-US"/>
          </a:p>
        </p:txBody>
      </p:sp>
    </p:spTree>
    <p:extLst>
      <p:ext uri="{BB962C8B-B14F-4D97-AF65-F5344CB8AC3E}">
        <p14:creationId xmlns:p14="http://schemas.microsoft.com/office/powerpoint/2010/main" val="20980661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a:xfrm>
            <a:off x="8078252" y="12712701"/>
            <a:ext cx="8230672" cy="730250"/>
          </a:xfrm>
          <a:prstGeom prst="rect">
            <a:avLst/>
          </a:prstGeom>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p:nvPr userDrawn="1"/>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p:nvPr userDrawn="1"/>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p:nvPr userDrawn="1"/>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CE7C0DB-9E0D-0A4E-938B-2E797BB2000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pic>
        <p:nvPicPr>
          <p:cNvPr id="12" name="Picture 11">
            <a:extLst>
              <a:ext uri="{FF2B5EF4-FFF2-40B4-BE49-F238E27FC236}">
                <a16:creationId xmlns:a16="http://schemas.microsoft.com/office/drawing/2014/main" id="{D37C2515-AF2D-EF4F-B675-C5BA51393D8F}"/>
              </a:ext>
            </a:extLst>
          </p:cNvPr>
          <p:cNvPicPr/>
          <p:nvPr userDrawn="1"/>
        </p:nvPicPr>
        <p:blipFill>
          <a:blip r:embed="rId4" cstate="print">
            <a:extLst>
              <a:ext uri="{28A0092B-C50C-407E-A947-70E740481C1C}">
                <a14:useLocalDpi xmlns:a14="http://schemas.microsoft.com/office/drawing/2010/main"/>
              </a:ext>
            </a:extLst>
          </a:blip>
          <a:stretch>
            <a:fillRect/>
          </a:stretch>
        </p:blipFill>
        <p:spPr>
          <a:xfrm>
            <a:off x="14796616" y="1252931"/>
            <a:ext cx="7913942" cy="930097"/>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8078252" y="12712701"/>
            <a:ext cx="8230672" cy="730250"/>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5" name="Graphic 4">
            <a:extLst>
              <a:ext uri="{FF2B5EF4-FFF2-40B4-BE49-F238E27FC236}">
                <a16:creationId xmlns:a16="http://schemas.microsoft.com/office/drawing/2014/main" id="{32CFA138-28A4-D644-AF2B-9444858492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FC3F-A194-D549-A03D-B29FC8A33243}"/>
              </a:ext>
            </a:extLst>
          </p:cNvPr>
          <p:cNvSpPr>
            <a:spLocks noGrp="1"/>
          </p:cNvSpPr>
          <p:nvPr>
            <p:ph type="title"/>
          </p:nvPr>
        </p:nvSpPr>
        <p:spPr>
          <a:xfrm>
            <a:off x="545031" y="247014"/>
            <a:ext cx="18724518" cy="1584176"/>
          </a:xfrm>
        </p:spPr>
        <p:txBody>
          <a:bodyPr/>
          <a:lstStyle>
            <a:lvl1pPr>
              <a:defRPr sz="6400" b="1" i="0">
                <a:latin typeface="Avenir Heavy" panose="02000503020000020003" pitchFamily="2" charset="0"/>
              </a:defRPr>
            </a:lvl1pPr>
          </a:lstStyle>
          <a:p>
            <a:r>
              <a:rPr lang="en-US"/>
              <a:t>Click to edit Master title style</a:t>
            </a:r>
          </a:p>
        </p:txBody>
      </p:sp>
    </p:spTree>
    <p:extLst>
      <p:ext uri="{BB962C8B-B14F-4D97-AF65-F5344CB8AC3E}">
        <p14:creationId xmlns:p14="http://schemas.microsoft.com/office/powerpoint/2010/main" val="1099743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5" name="Graphic 14">
            <a:extLst>
              <a:ext uri="{FF2B5EF4-FFF2-40B4-BE49-F238E27FC236}">
                <a16:creationId xmlns:a16="http://schemas.microsoft.com/office/drawing/2014/main" id="{839EC2AA-D970-C448-A073-121286DBD6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76618" y="835854"/>
            <a:ext cx="6148471" cy="1956331"/>
          </a:xfrm>
          <a:prstGeom prst="rect">
            <a:avLst/>
          </a:prstGeom>
        </p:spPr>
      </p:pic>
      <p:sp>
        <p:nvSpPr>
          <p:cNvPr id="16" name="Oval 15">
            <a:extLst>
              <a:ext uri="{FF2B5EF4-FFF2-40B4-BE49-F238E27FC236}">
                <a16:creationId xmlns:a16="http://schemas.microsoft.com/office/drawing/2014/main" id="{A0C5D54B-A58F-EC4D-AA02-F28EF11FB1FD}"/>
              </a:ext>
            </a:extLst>
          </p:cNvPr>
          <p:cNvSpPr/>
          <p:nvPr userDrawn="1"/>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DB51D0-EFE0-9143-AB1E-054D0CA220CB}"/>
              </a:ext>
            </a:extLst>
          </p:cNvPr>
          <p:cNvSpPr/>
          <p:nvPr userDrawn="1"/>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C0393C-CCFF-344F-BF7E-2B815CA8D24F}"/>
              </a:ext>
            </a:extLst>
          </p:cNvPr>
          <p:cNvSpPr/>
          <p:nvPr userDrawn="1"/>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2A79338-AA38-204E-BAF8-AC4DF780B893}"/>
              </a:ext>
            </a:extLst>
          </p:cNvPr>
          <p:cNvPicPr/>
          <p:nvPr userDrawn="1"/>
        </p:nvPicPr>
        <p:blipFill>
          <a:blip r:embed="rId5" cstate="print">
            <a:extLst>
              <a:ext uri="{28A0092B-C50C-407E-A947-70E740481C1C}">
                <a14:useLocalDpi xmlns:a14="http://schemas.microsoft.com/office/drawing/2010/main"/>
              </a:ext>
            </a:extLst>
          </a:blip>
          <a:stretch>
            <a:fillRect/>
          </a:stretch>
        </p:blipFill>
        <p:spPr>
          <a:xfrm>
            <a:off x="15265208" y="1308003"/>
            <a:ext cx="7445349" cy="875025"/>
          </a:xfrm>
          <a:prstGeom prst="rect">
            <a:avLst/>
          </a:prstGeom>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a:xfrm>
            <a:off x="8078252" y="12712701"/>
            <a:ext cx="8230672"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3CE94A48-21EC-9043-A425-EFF17FBDBA2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a:alphaModFix/>
          </a:blip>
          <a:srcRect/>
          <a:stretch/>
        </p:blipFill>
        <p:spPr>
          <a:xfrm>
            <a:off x="1587" y="0"/>
            <a:ext cx="24384000" cy="137160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userDrawn="1"/>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B44CB57B-FDB9-DD49-A397-36CE873A547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
        <p:nvSpPr>
          <p:cNvPr id="5" name="TextBox 4">
            <a:extLst>
              <a:ext uri="{FF2B5EF4-FFF2-40B4-BE49-F238E27FC236}">
                <a16:creationId xmlns:a16="http://schemas.microsoft.com/office/drawing/2014/main" id="{32FC97C5-43C2-2A49-9A12-844426E990B1}"/>
              </a:ext>
            </a:extLst>
          </p:cNvPr>
          <p:cNvSpPr txBox="1"/>
          <p:nvPr userDrawn="1"/>
        </p:nvSpPr>
        <p:spPr>
          <a:xfrm>
            <a:off x="22710557" y="12868102"/>
            <a:ext cx="781210" cy="400110"/>
          </a:xfrm>
          <a:prstGeom prst="rect">
            <a:avLst/>
          </a:prstGeom>
          <a:noFill/>
        </p:spPr>
        <p:txBody>
          <a:bodyPr wrap="square" rtlCol="0">
            <a:spAutoFit/>
          </a:bodyPr>
          <a:lstStyle/>
          <a:p>
            <a:fld id="{9D02B935-DB24-5243-B19C-C83F1B6A45FC}" type="slidenum">
              <a:rPr lang="en-US" sz="2000" i="1" smtClean="0"/>
              <a:t>‹#›</a:t>
            </a:fld>
            <a:endParaRPr lang="en-US" sz="2000" i="1" dirty="0"/>
          </a:p>
        </p:txBody>
      </p:sp>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a:xfrm>
            <a:off x="8078252" y="12712701"/>
            <a:ext cx="8230672" cy="730250"/>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DCD72061-B2C2-AC4B-B221-A92BDD95E90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E991DA25-90B4-A443-A658-5D5A83696BD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8078252" y="12712701"/>
            <a:ext cx="8230672" cy="730250"/>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8B5E1CCF-F416-2440-906B-96A2A7952F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34622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a:xfrm>
            <a:off x="8078252" y="12712701"/>
            <a:ext cx="8230672" cy="730250"/>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861FF98D-1061-9248-8754-0013875997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28897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a:xfrm>
            <a:off x="8078252" y="12712701"/>
            <a:ext cx="8230672" cy="730250"/>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2FFC5743-7400-D642-9870-E0DE7D4E9D3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63" r:id="rId5"/>
    <p:sldLayoutId id="2147483669" r:id="rId6"/>
    <p:sldLayoutId id="2147483664" r:id="rId7"/>
    <p:sldLayoutId id="2147483665" r:id="rId8"/>
    <p:sldLayoutId id="2147483666" r:id="rId9"/>
    <p:sldLayoutId id="2147483667" r:id="rId10"/>
    <p:sldLayoutId id="2147483671" r:id="rId11"/>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9.png"/><Relationship Id="rId3" Type="http://schemas.openxmlformats.org/officeDocument/2006/relationships/image" Target="../media/image62.png"/><Relationship Id="rId7" Type="http://schemas.openxmlformats.org/officeDocument/2006/relationships/image" Target="../media/image66.png"/><Relationship Id="rId12"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5.svg"/><Relationship Id="rId11" Type="http://schemas.openxmlformats.org/officeDocument/2006/relationships/image" Target="../media/image57.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12.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chart" Target="../charts/chart5.xml"/><Relationship Id="rId18" Type="http://schemas.openxmlformats.org/officeDocument/2006/relationships/chart" Target="../charts/chart10.xml"/><Relationship Id="rId3" Type="http://schemas.openxmlformats.org/officeDocument/2006/relationships/image" Target="../media/image54.png"/><Relationship Id="rId7" Type="http://schemas.openxmlformats.org/officeDocument/2006/relationships/chart" Target="../charts/chart2.xml"/><Relationship Id="rId12" Type="http://schemas.openxmlformats.org/officeDocument/2006/relationships/chart" Target="../charts/chart4.xml"/><Relationship Id="rId17" Type="http://schemas.openxmlformats.org/officeDocument/2006/relationships/chart" Target="../charts/chart9.xml"/><Relationship Id="rId2" Type="http://schemas.openxmlformats.org/officeDocument/2006/relationships/notesSlide" Target="../notesSlides/notesSlide5.xml"/><Relationship Id="rId16" Type="http://schemas.openxmlformats.org/officeDocument/2006/relationships/chart" Target="../charts/chart8.xml"/><Relationship Id="rId20" Type="http://schemas.openxmlformats.org/officeDocument/2006/relationships/chart" Target="../charts/chart12.xml"/><Relationship Id="rId1" Type="http://schemas.openxmlformats.org/officeDocument/2006/relationships/slideLayout" Target="../slideLayouts/slideLayout9.xml"/><Relationship Id="rId6" Type="http://schemas.openxmlformats.org/officeDocument/2006/relationships/chart" Target="../charts/chart1.xml"/><Relationship Id="rId11" Type="http://schemas.openxmlformats.org/officeDocument/2006/relationships/chart" Target="../charts/chart3.xml"/><Relationship Id="rId5" Type="http://schemas.openxmlformats.org/officeDocument/2006/relationships/image" Target="../media/image71.jpeg"/><Relationship Id="rId15" Type="http://schemas.openxmlformats.org/officeDocument/2006/relationships/chart" Target="../charts/chart7.xml"/><Relationship Id="rId10" Type="http://schemas.openxmlformats.org/officeDocument/2006/relationships/image" Target="../media/image74.svg"/><Relationship Id="rId19" Type="http://schemas.openxmlformats.org/officeDocument/2006/relationships/chart" Target="../charts/chart11.xml"/><Relationship Id="rId4" Type="http://schemas.openxmlformats.org/officeDocument/2006/relationships/image" Target="../media/image57.png"/><Relationship Id="rId9" Type="http://schemas.openxmlformats.org/officeDocument/2006/relationships/image" Target="../media/image73.png"/><Relationship Id="rId1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0.gif"/></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4.png"/><Relationship Id="rId5" Type="http://schemas.openxmlformats.org/officeDocument/2006/relationships/image" Target="../media/image83.jpg"/><Relationship Id="rId4" Type="http://schemas.openxmlformats.org/officeDocument/2006/relationships/image" Target="../media/image82.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0.gif"/><Relationship Id="rId4" Type="http://schemas.openxmlformats.org/officeDocument/2006/relationships/image" Target="../media/image87.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png"/><Relationship Id="rId2" Type="http://schemas.openxmlformats.org/officeDocument/2006/relationships/image" Target="../media/image90.png"/><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tiff"/><Relationship Id="rId4" Type="http://schemas.openxmlformats.org/officeDocument/2006/relationships/image" Target="../media/image92.tiff"/></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95.png"/><Relationship Id="rId7" Type="http://schemas.openxmlformats.org/officeDocument/2006/relationships/image" Target="../media/image80.gif"/><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2.tiff"/><Relationship Id="rId11" Type="http://schemas.openxmlformats.org/officeDocument/2006/relationships/image" Target="../media/image2.svg"/><Relationship Id="rId5" Type="http://schemas.openxmlformats.org/officeDocument/2006/relationships/image" Target="../media/image92.tiff"/><Relationship Id="rId10" Type="http://schemas.openxmlformats.org/officeDocument/2006/relationships/image" Target="../media/image96.png"/><Relationship Id="rId4" Type="http://schemas.openxmlformats.org/officeDocument/2006/relationships/image" Target="../media/image93.tiff"/><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tiff"/><Relationship Id="rId7" Type="http://schemas.openxmlformats.org/officeDocument/2006/relationships/image" Target="../media/image101.tiff"/><Relationship Id="rId2" Type="http://schemas.openxmlformats.org/officeDocument/2006/relationships/image" Target="../media/image97.tiff"/><Relationship Id="rId1" Type="http://schemas.openxmlformats.org/officeDocument/2006/relationships/slideLayout" Target="../slideLayouts/slideLayout4.xml"/><Relationship Id="rId6" Type="http://schemas.openxmlformats.org/officeDocument/2006/relationships/image" Target="../media/image100.tiff"/><Relationship Id="rId5" Type="http://schemas.openxmlformats.org/officeDocument/2006/relationships/image" Target="../media/image99.png"/><Relationship Id="rId10" Type="http://schemas.openxmlformats.org/officeDocument/2006/relationships/image" Target="../media/image9.png"/><Relationship Id="rId4" Type="http://schemas.openxmlformats.org/officeDocument/2006/relationships/image" Target="../media/image14.png"/><Relationship Id="rId9" Type="http://schemas.openxmlformats.org/officeDocument/2006/relationships/image" Target="../media/image102.tiff"/></Relationships>
</file>

<file path=ppt/slides/_rels/slide26.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png"/><Relationship Id="rId18" Type="http://schemas.openxmlformats.org/officeDocument/2006/relationships/image" Target="../media/image21.tiff"/><Relationship Id="rId3" Type="http://schemas.openxmlformats.org/officeDocument/2006/relationships/image" Target="../media/image104.jpeg"/><Relationship Id="rId7" Type="http://schemas.openxmlformats.org/officeDocument/2006/relationships/image" Target="../media/image108.jpeg"/><Relationship Id="rId12" Type="http://schemas.openxmlformats.org/officeDocument/2006/relationships/image" Target="../media/image112.jpeg"/><Relationship Id="rId17" Type="http://schemas.openxmlformats.org/officeDocument/2006/relationships/image" Target="../media/image18.tiff"/><Relationship Id="rId2" Type="http://schemas.openxmlformats.org/officeDocument/2006/relationships/image" Target="../media/image103.jpeg"/><Relationship Id="rId16" Type="http://schemas.openxmlformats.org/officeDocument/2006/relationships/image" Target="../media/image115.tiff"/><Relationship Id="rId1" Type="http://schemas.openxmlformats.org/officeDocument/2006/relationships/slideLayout" Target="../slideLayouts/slideLayout11.xml"/><Relationship Id="rId6" Type="http://schemas.openxmlformats.org/officeDocument/2006/relationships/image" Target="../media/image107.jpeg"/><Relationship Id="rId11" Type="http://schemas.openxmlformats.org/officeDocument/2006/relationships/image" Target="../media/image111.png"/><Relationship Id="rId5" Type="http://schemas.openxmlformats.org/officeDocument/2006/relationships/image" Target="../media/image106.png"/><Relationship Id="rId15" Type="http://schemas.openxmlformats.org/officeDocument/2006/relationships/image" Target="../media/image114.tiff"/><Relationship Id="rId10" Type="http://schemas.microsoft.com/office/2007/relationships/hdphoto" Target="../media/hdphoto2.wdp"/><Relationship Id="rId19" Type="http://schemas.openxmlformats.org/officeDocument/2006/relationships/image" Target="../media/image9.png"/><Relationship Id="rId4" Type="http://schemas.openxmlformats.org/officeDocument/2006/relationships/image" Target="../media/image105.jpeg"/><Relationship Id="rId9" Type="http://schemas.openxmlformats.org/officeDocument/2006/relationships/image" Target="../media/image110.png"/><Relationship Id="rId14" Type="http://schemas.openxmlformats.org/officeDocument/2006/relationships/image" Target="../media/image10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3" Type="http://schemas.openxmlformats.org/officeDocument/2006/relationships/image" Target="../media/image33.tiff"/><Relationship Id="rId18" Type="http://schemas.openxmlformats.org/officeDocument/2006/relationships/image" Target="../media/image38.tiff"/><Relationship Id="rId26" Type="http://schemas.openxmlformats.org/officeDocument/2006/relationships/image" Target="../media/image46.tiff"/><Relationship Id="rId3" Type="http://schemas.openxmlformats.org/officeDocument/2006/relationships/image" Target="../media/image23.tiff"/><Relationship Id="rId21" Type="http://schemas.openxmlformats.org/officeDocument/2006/relationships/image" Target="../media/image41.tiff"/><Relationship Id="rId34" Type="http://schemas.openxmlformats.org/officeDocument/2006/relationships/image" Target="../media/image9.png"/><Relationship Id="rId7" Type="http://schemas.openxmlformats.org/officeDocument/2006/relationships/image" Target="../media/image27.tiff"/><Relationship Id="rId12" Type="http://schemas.openxmlformats.org/officeDocument/2006/relationships/image" Target="../media/image32.tiff"/><Relationship Id="rId17" Type="http://schemas.openxmlformats.org/officeDocument/2006/relationships/image" Target="../media/image37.tiff"/><Relationship Id="rId25" Type="http://schemas.openxmlformats.org/officeDocument/2006/relationships/image" Target="../media/image45.tiff"/><Relationship Id="rId33" Type="http://schemas.openxmlformats.org/officeDocument/2006/relationships/image" Target="../media/image53.tiff"/><Relationship Id="rId2" Type="http://schemas.openxmlformats.org/officeDocument/2006/relationships/image" Target="../media/image22.tiff"/><Relationship Id="rId16" Type="http://schemas.openxmlformats.org/officeDocument/2006/relationships/image" Target="../media/image36.tiff"/><Relationship Id="rId20" Type="http://schemas.openxmlformats.org/officeDocument/2006/relationships/image" Target="../media/image40.tiff"/><Relationship Id="rId29" Type="http://schemas.openxmlformats.org/officeDocument/2006/relationships/image" Target="../media/image49.tiff"/><Relationship Id="rId1" Type="http://schemas.openxmlformats.org/officeDocument/2006/relationships/slideLayout" Target="../slideLayouts/slideLayout4.xml"/><Relationship Id="rId6" Type="http://schemas.openxmlformats.org/officeDocument/2006/relationships/image" Target="../media/image26.tiff"/><Relationship Id="rId11" Type="http://schemas.openxmlformats.org/officeDocument/2006/relationships/image" Target="../media/image31.tiff"/><Relationship Id="rId24" Type="http://schemas.openxmlformats.org/officeDocument/2006/relationships/image" Target="../media/image44.tiff"/><Relationship Id="rId32" Type="http://schemas.openxmlformats.org/officeDocument/2006/relationships/image" Target="../media/image52.tiff"/><Relationship Id="rId5" Type="http://schemas.openxmlformats.org/officeDocument/2006/relationships/image" Target="../media/image25.tiff"/><Relationship Id="rId15" Type="http://schemas.openxmlformats.org/officeDocument/2006/relationships/image" Target="../media/image35.tiff"/><Relationship Id="rId23" Type="http://schemas.openxmlformats.org/officeDocument/2006/relationships/image" Target="../media/image43.tiff"/><Relationship Id="rId28" Type="http://schemas.openxmlformats.org/officeDocument/2006/relationships/image" Target="../media/image48.tiff"/><Relationship Id="rId10" Type="http://schemas.openxmlformats.org/officeDocument/2006/relationships/image" Target="../media/image30.tiff"/><Relationship Id="rId19" Type="http://schemas.openxmlformats.org/officeDocument/2006/relationships/image" Target="../media/image39.tiff"/><Relationship Id="rId31" Type="http://schemas.openxmlformats.org/officeDocument/2006/relationships/image" Target="../media/image51.tiff"/><Relationship Id="rId4" Type="http://schemas.openxmlformats.org/officeDocument/2006/relationships/image" Target="../media/image24.tiff"/><Relationship Id="rId9" Type="http://schemas.openxmlformats.org/officeDocument/2006/relationships/image" Target="../media/image29.tiff"/><Relationship Id="rId14" Type="http://schemas.openxmlformats.org/officeDocument/2006/relationships/image" Target="../media/image34.tiff"/><Relationship Id="rId22" Type="http://schemas.openxmlformats.org/officeDocument/2006/relationships/image" Target="../media/image42.tiff"/><Relationship Id="rId27" Type="http://schemas.openxmlformats.org/officeDocument/2006/relationships/image" Target="../media/image47.tiff"/><Relationship Id="rId30" Type="http://schemas.openxmlformats.org/officeDocument/2006/relationships/image" Target="../media/image50.tiff"/><Relationship Id="rId8" Type="http://schemas.openxmlformats.org/officeDocument/2006/relationships/image" Target="../media/image28.tiff"/></Relationships>
</file>

<file path=ppt/slides/_rels/slide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jpe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CF20E-164D-B745-99BD-A58B8A61DA74}"/>
              </a:ext>
            </a:extLst>
          </p:cNvPr>
          <p:cNvSpPr>
            <a:spLocks noGrp="1"/>
          </p:cNvSpPr>
          <p:nvPr>
            <p:ph type="ctrTitle"/>
          </p:nvPr>
        </p:nvSpPr>
        <p:spPr/>
        <p:txBody>
          <a:bodyPr anchor="ctr" anchorCtr="0">
            <a:normAutofit fontScale="90000"/>
          </a:bodyPr>
          <a:lstStyle/>
          <a:p>
            <a:r>
              <a:rPr lang="en-US" sz="9600" dirty="0"/>
              <a:t>How CBDC enhances the role for Mojaloop in developing economies.</a:t>
            </a:r>
            <a:endParaRPr lang="en-US" dirty="0"/>
          </a:p>
        </p:txBody>
      </p:sp>
      <p:sp>
        <p:nvSpPr>
          <p:cNvPr id="5" name="Subtitle 4">
            <a:extLst>
              <a:ext uri="{FF2B5EF4-FFF2-40B4-BE49-F238E27FC236}">
                <a16:creationId xmlns:a16="http://schemas.microsoft.com/office/drawing/2014/main" id="{FF3C0574-28F9-F040-8B5F-D78047B52614}"/>
              </a:ext>
            </a:extLst>
          </p:cNvPr>
          <p:cNvSpPr>
            <a:spLocks noGrp="1"/>
          </p:cNvSpPr>
          <p:nvPr>
            <p:ph type="subTitle" idx="1"/>
          </p:nvPr>
        </p:nvSpPr>
        <p:spPr/>
        <p:txBody>
          <a:bodyPr/>
          <a:lstStyle/>
          <a:p>
            <a:r>
              <a:rPr lang="en-US" sz="6000" b="1" dirty="0"/>
              <a:t>David Mangini</a:t>
            </a:r>
          </a:p>
          <a:p>
            <a:r>
              <a:rPr lang="en-US" dirty="0" err="1"/>
              <a:t>david.mangini@gioridigital.com</a:t>
            </a:r>
            <a:endParaRPr lang="en-US" dirty="0"/>
          </a:p>
        </p:txBody>
      </p:sp>
      <p:sp>
        <p:nvSpPr>
          <p:cNvPr id="2" name="Slide Number Placeholder 1">
            <a:extLst>
              <a:ext uri="{FF2B5EF4-FFF2-40B4-BE49-F238E27FC236}">
                <a16:creationId xmlns:a16="http://schemas.microsoft.com/office/drawing/2014/main" id="{E15DE72D-763D-6A46-B22B-0679245C258D}"/>
              </a:ext>
            </a:extLst>
          </p:cNvPr>
          <p:cNvSpPr>
            <a:spLocks noGrp="1"/>
          </p:cNvSpPr>
          <p:nvPr>
            <p:ph type="sldNum" sz="quarter" idx="12"/>
          </p:nvPr>
        </p:nvSpPr>
        <p:spPr/>
        <p:txBody>
          <a:bodyPr/>
          <a:lstStyle/>
          <a:p>
            <a:fld id="{20AF9D7A-5BEE-9245-944A-197F51D542D9}" type="slidenum">
              <a:rPr lang="en-US" smtClean="0"/>
              <a:pPr/>
              <a:t>1</a:t>
            </a:fld>
            <a:endParaRPr lang="en-US"/>
          </a:p>
        </p:txBody>
      </p:sp>
    </p:spTree>
    <p:extLst>
      <p:ext uri="{BB962C8B-B14F-4D97-AF65-F5344CB8AC3E}">
        <p14:creationId xmlns:p14="http://schemas.microsoft.com/office/powerpoint/2010/main" val="1563430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5110E8-9D0C-448A-9347-E6494F2B982F}"/>
              </a:ext>
            </a:extLst>
          </p:cNvPr>
          <p:cNvPicPr>
            <a:picLocks noChangeAspect="1"/>
          </p:cNvPicPr>
          <p:nvPr/>
        </p:nvPicPr>
        <p:blipFill rotWithShape="1">
          <a:blip r:embed="rId3" cstate="print">
            <a:alphaModFix amt="40000"/>
            <a:extLst>
              <a:ext uri="{28A0092B-C50C-407E-A947-70E740481C1C}">
                <a14:useLocalDpi xmlns:a14="http://schemas.microsoft.com/office/drawing/2010/main"/>
              </a:ext>
            </a:extLst>
          </a:blip>
          <a:srcRect/>
          <a:stretch/>
        </p:blipFill>
        <p:spPr>
          <a:xfrm>
            <a:off x="23" y="10"/>
            <a:ext cx="24387152" cy="13715990"/>
          </a:xfrm>
          <a:prstGeom prst="rect">
            <a:avLst/>
          </a:prstGeom>
        </p:spPr>
      </p:pic>
      <p:pic>
        <p:nvPicPr>
          <p:cNvPr id="4" name="Picture 3">
            <a:extLst>
              <a:ext uri="{FF2B5EF4-FFF2-40B4-BE49-F238E27FC236}">
                <a16:creationId xmlns:a16="http://schemas.microsoft.com/office/drawing/2014/main" id="{AB02A00A-B27C-4FFF-8BC8-CD6B2161C32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75" y="0"/>
            <a:ext cx="24384000" cy="7244862"/>
          </a:xfrm>
          <a:prstGeom prst="rect">
            <a:avLst/>
          </a:prstGeom>
        </p:spPr>
      </p:pic>
      <p:sp>
        <p:nvSpPr>
          <p:cNvPr id="2" name="Title 1">
            <a:extLst>
              <a:ext uri="{FF2B5EF4-FFF2-40B4-BE49-F238E27FC236}">
                <a16:creationId xmlns:a16="http://schemas.microsoft.com/office/drawing/2014/main" id="{FFBD2357-7AF0-7242-842B-95DE9F3DA5B2}"/>
              </a:ext>
            </a:extLst>
          </p:cNvPr>
          <p:cNvSpPr>
            <a:spLocks noGrp="1"/>
          </p:cNvSpPr>
          <p:nvPr>
            <p:ph type="title"/>
          </p:nvPr>
        </p:nvSpPr>
        <p:spPr>
          <a:xfrm>
            <a:off x="1682717" y="1883664"/>
            <a:ext cx="21015648" cy="4114800"/>
          </a:xfrm>
        </p:spPr>
        <p:txBody>
          <a:bodyPr vert="horz" lIns="91440" tIns="45720" rIns="91440" bIns="45720" rtlCol="0" anchor="b">
            <a:normAutofit/>
          </a:bodyPr>
          <a:lstStyle/>
          <a:p>
            <a:pPr algn="l" defTabSz="914400"/>
            <a:r>
              <a:rPr lang="en-US" sz="10000">
                <a:solidFill>
                  <a:schemeClr val="tx1"/>
                </a:solidFill>
              </a:rPr>
              <a:t>Central Banks &amp; Governments Benefit from Inclusive RTPS</a:t>
            </a:r>
          </a:p>
        </p:txBody>
      </p:sp>
      <p:sp>
        <p:nvSpPr>
          <p:cNvPr id="39" name="TextBox 38">
            <a:extLst>
              <a:ext uri="{FF2B5EF4-FFF2-40B4-BE49-F238E27FC236}">
                <a16:creationId xmlns:a16="http://schemas.microsoft.com/office/drawing/2014/main" id="{9924B30F-5FD3-4398-8795-BA8AFC72BC0A}"/>
              </a:ext>
            </a:extLst>
          </p:cNvPr>
          <p:cNvSpPr txBox="1"/>
          <p:nvPr/>
        </p:nvSpPr>
        <p:spPr>
          <a:xfrm>
            <a:off x="1682715" y="7004304"/>
            <a:ext cx="21015648" cy="5340096"/>
          </a:xfrm>
          <a:prstGeom prst="rect">
            <a:avLst/>
          </a:prstGeom>
        </p:spPr>
        <p:txBody>
          <a:bodyPr vert="horz" lIns="91440" tIns="45720" rIns="91440" bIns="45720" rtlCol="0" anchor="t">
            <a:normAutofit/>
          </a:bodyPr>
          <a:lstStyle/>
          <a:p>
            <a:pPr marL="457200" indent="-228600" defTabSz="914400">
              <a:lnSpc>
                <a:spcPct val="90000"/>
              </a:lnSpc>
              <a:spcAft>
                <a:spcPts val="600"/>
              </a:spcAft>
              <a:buFont typeface="Arial" panose="020B0604020202020204" pitchFamily="34" charset="0"/>
              <a:buChar char="•"/>
            </a:pPr>
            <a:r>
              <a:rPr lang="en-US" sz="4000" b="1" dirty="0"/>
              <a:t>Built and operated by public institutions</a:t>
            </a:r>
          </a:p>
          <a:p>
            <a:pPr marL="457200" indent="-228600" defTabSz="914400">
              <a:lnSpc>
                <a:spcPct val="90000"/>
              </a:lnSpc>
              <a:spcAft>
                <a:spcPts val="600"/>
              </a:spcAft>
              <a:buFont typeface="Arial" panose="020B0604020202020204" pitchFamily="34" charset="0"/>
              <a:buChar char="•"/>
            </a:pPr>
            <a:r>
              <a:rPr lang="en-US" sz="4000" b="1" dirty="0"/>
              <a:t>Digital infrastructure supports public and private sector innovators</a:t>
            </a:r>
          </a:p>
          <a:p>
            <a:pPr marL="457200" indent="-228600" defTabSz="914400">
              <a:lnSpc>
                <a:spcPct val="90000"/>
              </a:lnSpc>
              <a:spcAft>
                <a:spcPts val="600"/>
              </a:spcAft>
              <a:buFont typeface="Arial" panose="020B0604020202020204" pitchFamily="34" charset="0"/>
              <a:buChar char="•"/>
            </a:pPr>
            <a:r>
              <a:rPr lang="en-US" sz="4000" b="1" dirty="0"/>
              <a:t>Provides a channel for regulators to directly address financial stability concerns </a:t>
            </a:r>
          </a:p>
          <a:p>
            <a:pPr marL="457200" indent="-228600" defTabSz="914400">
              <a:lnSpc>
                <a:spcPct val="90000"/>
              </a:lnSpc>
              <a:spcAft>
                <a:spcPts val="600"/>
              </a:spcAft>
              <a:buFont typeface="Arial" panose="020B0604020202020204" pitchFamily="34" charset="0"/>
              <a:buChar char="•"/>
            </a:pPr>
            <a:r>
              <a:rPr lang="en-US" sz="4000" b="1" dirty="0"/>
              <a:t>Possible for all firms – irrespective of size – to have equal access to platforms</a:t>
            </a:r>
          </a:p>
          <a:p>
            <a:pPr marL="457200" indent="-228600" defTabSz="914400">
              <a:lnSpc>
                <a:spcPct val="90000"/>
              </a:lnSpc>
              <a:spcAft>
                <a:spcPts val="600"/>
              </a:spcAft>
              <a:buFont typeface="Arial" panose="020B0604020202020204" pitchFamily="34" charset="0"/>
              <a:buChar char="•"/>
            </a:pPr>
            <a:r>
              <a:rPr lang="en-US" sz="4000" b="1" dirty="0"/>
              <a:t>Banks, fintech, and mobile providers can operate on the same regulated platform </a:t>
            </a:r>
          </a:p>
          <a:p>
            <a:pPr marL="457200" indent="-228600" defTabSz="914400">
              <a:lnSpc>
                <a:spcPct val="90000"/>
              </a:lnSpc>
              <a:spcAft>
                <a:spcPts val="600"/>
              </a:spcAft>
              <a:buFont typeface="Arial" panose="020B0604020202020204" pitchFamily="34" charset="0"/>
              <a:buChar char="•"/>
            </a:pPr>
            <a:r>
              <a:rPr lang="en-US" sz="4000" b="1" dirty="0"/>
              <a:t>Creates a network effects that lower costs and improve processes</a:t>
            </a:r>
          </a:p>
          <a:p>
            <a:pPr marL="457200" indent="-228600" defTabSz="914400">
              <a:lnSpc>
                <a:spcPct val="90000"/>
              </a:lnSpc>
              <a:spcAft>
                <a:spcPts val="600"/>
              </a:spcAft>
              <a:buFont typeface="Arial" panose="020B0604020202020204" pitchFamily="34" charset="0"/>
              <a:buChar char="•"/>
            </a:pPr>
            <a:r>
              <a:rPr lang="en-US" sz="4000" b="1" dirty="0">
                <a:highlight>
                  <a:srgbClr val="FFFF00"/>
                </a:highlight>
                <a:cs typeface="Arial" panose="020B0604020202020204"/>
              </a:rPr>
              <a:t>Uses fiat currency or digital CBDC guaranteed and regulated by the Central Bank</a:t>
            </a:r>
            <a:endParaRPr lang="en-US" sz="4000" b="1" dirty="0">
              <a:effectLst/>
              <a:highlight>
                <a:srgbClr val="FFFF00"/>
              </a:highlight>
              <a:cs typeface="Arial" panose="020B0604020202020204"/>
            </a:endParaRPr>
          </a:p>
          <a:p>
            <a:pPr marL="457200" marR="0" indent="-228600" defTabSz="914400">
              <a:lnSpc>
                <a:spcPct val="90000"/>
              </a:lnSpc>
              <a:spcBef>
                <a:spcPts val="0"/>
              </a:spcBef>
              <a:spcAft>
                <a:spcPts val="600"/>
              </a:spcAft>
              <a:buFont typeface="Arial" panose="020B0604020202020204" pitchFamily="34" charset="0"/>
              <a:buChar char="•"/>
            </a:pPr>
            <a:endParaRPr lang="en-US" sz="4000" b="1" dirty="0">
              <a:effectLst/>
              <a:cs typeface="Arial" panose="020B0604020202020204"/>
            </a:endParaRPr>
          </a:p>
          <a:p>
            <a:pPr indent="-228600" defTabSz="914400">
              <a:lnSpc>
                <a:spcPct val="90000"/>
              </a:lnSpc>
              <a:spcAft>
                <a:spcPts val="600"/>
              </a:spcAft>
              <a:buFont typeface="Arial" panose="020B0604020202020204" pitchFamily="34" charset="0"/>
              <a:buChar char="•"/>
            </a:pPr>
            <a:endParaRPr lang="en-US" sz="4000" b="1" dirty="0">
              <a:cs typeface="Arial" panose="020B0604020202020204"/>
            </a:endParaRPr>
          </a:p>
          <a:p>
            <a:pPr indent="-228600" defTabSz="914400">
              <a:lnSpc>
                <a:spcPct val="90000"/>
              </a:lnSpc>
              <a:spcAft>
                <a:spcPts val="600"/>
              </a:spcAft>
              <a:buFont typeface="Arial" panose="020B0604020202020204" pitchFamily="34" charset="0"/>
              <a:buChar char="•"/>
            </a:pPr>
            <a:endParaRPr lang="en-US" sz="4000" b="1" dirty="0">
              <a:cs typeface="Arial" panose="020B0604020202020204"/>
            </a:endParaRPr>
          </a:p>
        </p:txBody>
      </p:sp>
      <p:sp>
        <p:nvSpPr>
          <p:cNvPr id="3" name="Slide Number Placeholder 2">
            <a:extLst>
              <a:ext uri="{FF2B5EF4-FFF2-40B4-BE49-F238E27FC236}">
                <a16:creationId xmlns:a16="http://schemas.microsoft.com/office/drawing/2014/main" id="{17F92BEC-B91D-9849-841D-2C1CFB4E4A1F}"/>
              </a:ext>
            </a:extLst>
          </p:cNvPr>
          <p:cNvSpPr>
            <a:spLocks noGrp="1"/>
          </p:cNvSpPr>
          <p:nvPr>
            <p:ph type="sldNum" sz="quarter" idx="12"/>
          </p:nvPr>
        </p:nvSpPr>
        <p:spPr>
          <a:xfrm>
            <a:off x="17723379" y="12712700"/>
            <a:ext cx="4974984" cy="730250"/>
          </a:xfrm>
        </p:spPr>
        <p:txBody>
          <a:bodyPr vert="horz" lIns="91440" tIns="45720" rIns="91440" bIns="45720" rtlCol="0" anchor="ctr">
            <a:normAutofit/>
          </a:bodyPr>
          <a:lstStyle/>
          <a:p>
            <a:pPr defTabSz="914400">
              <a:spcAft>
                <a:spcPts val="600"/>
              </a:spcAft>
              <a:defRPr/>
            </a:pPr>
            <a:fld id="{20AF9D7A-5BEE-9245-944A-197F51D542D9}" type="slidenum">
              <a:rPr lang="en-US" sz="1200">
                <a:solidFill>
                  <a:schemeClr val="tx1"/>
                </a:solidFill>
                <a:latin typeface="Calibri" panose="020F0502020204030204"/>
              </a:rPr>
              <a:pPr defTabSz="914400">
                <a:spcAft>
                  <a:spcPts val="600"/>
                </a:spcAft>
                <a:defRPr/>
              </a:pPr>
              <a:t>10</a:t>
            </a:fld>
            <a:endParaRPr lang="en-US" sz="1200">
              <a:solidFill>
                <a:schemeClr val="tx1"/>
              </a:solidFill>
              <a:latin typeface="Calibri" panose="020F0502020204030204"/>
            </a:endParaRPr>
          </a:p>
        </p:txBody>
      </p:sp>
    </p:spTree>
    <p:extLst>
      <p:ext uri="{BB962C8B-B14F-4D97-AF65-F5344CB8AC3E}">
        <p14:creationId xmlns:p14="http://schemas.microsoft.com/office/powerpoint/2010/main" val="299755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BF87093-6674-FA4E-BA47-7DA3E9D554BB}"/>
              </a:ext>
            </a:extLst>
          </p:cNvPr>
          <p:cNvSpPr/>
          <p:nvPr/>
        </p:nvSpPr>
        <p:spPr>
          <a:xfrm rot="16200000">
            <a:off x="20706100" y="4187666"/>
            <a:ext cx="4113337" cy="16599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rgbClr val="09A3FB"/>
                </a:solidFill>
              </a:rPr>
              <a:t>Competition </a:t>
            </a:r>
          </a:p>
          <a:p>
            <a:pPr algn="ctr"/>
            <a:r>
              <a:rPr lang="en-US" sz="5000" dirty="0">
                <a:solidFill>
                  <a:srgbClr val="09A3FB"/>
                </a:solidFill>
              </a:rPr>
              <a:t>Space</a:t>
            </a:r>
          </a:p>
        </p:txBody>
      </p:sp>
      <p:sp>
        <p:nvSpPr>
          <p:cNvPr id="8" name="Title 1">
            <a:extLst>
              <a:ext uri="{FF2B5EF4-FFF2-40B4-BE49-F238E27FC236}">
                <a16:creationId xmlns:a16="http://schemas.microsoft.com/office/drawing/2014/main" id="{45F7E0DC-84AC-472B-955A-0B9A910CC5F1}"/>
              </a:ext>
            </a:extLst>
          </p:cNvPr>
          <p:cNvSpPr>
            <a:spLocks noGrp="1"/>
          </p:cNvSpPr>
          <p:nvPr>
            <p:ph type="title"/>
          </p:nvPr>
        </p:nvSpPr>
        <p:spPr>
          <a:xfrm>
            <a:off x="397216" y="727133"/>
            <a:ext cx="23592741" cy="1597594"/>
          </a:xfrm>
        </p:spPr>
        <p:txBody>
          <a:bodyPr>
            <a:normAutofit/>
          </a:bodyPr>
          <a:lstStyle/>
          <a:p>
            <a:r>
              <a:rPr lang="en-US" sz="6000" dirty="0">
                <a:solidFill>
                  <a:srgbClr val="1DA1E8"/>
                </a:solidFill>
              </a:rPr>
              <a:t>Inclusive, Open Payment System Rails Drive Ecosystem Growth</a:t>
            </a:r>
          </a:p>
        </p:txBody>
      </p:sp>
      <p:sp>
        <p:nvSpPr>
          <p:cNvPr id="3" name="Slide Number Placeholder 2">
            <a:extLst>
              <a:ext uri="{FF2B5EF4-FFF2-40B4-BE49-F238E27FC236}">
                <a16:creationId xmlns:a16="http://schemas.microsoft.com/office/drawing/2014/main" id="{05365E1B-3FD4-40F7-9ED9-5D921D91A26E}"/>
              </a:ext>
            </a:extLst>
          </p:cNvPr>
          <p:cNvSpPr>
            <a:spLocks noGrp="1"/>
          </p:cNvSpPr>
          <p:nvPr>
            <p:ph type="sldNum" sz="quarter" idx="4294967295"/>
          </p:nvPr>
        </p:nvSpPr>
        <p:spPr>
          <a:xfrm>
            <a:off x="17223443" y="12712701"/>
            <a:ext cx="5487114" cy="730250"/>
          </a:xfrm>
        </p:spPr>
        <p:txBody>
          <a:bodyPr/>
          <a:lstStyle/>
          <a:p>
            <a:fld id="{20AF9D7A-5BEE-9245-944A-197F51D542D9}" type="slidenum">
              <a:rPr lang="en-US" smtClean="0"/>
              <a:t>11</a:t>
            </a:fld>
            <a:endParaRPr lang="en-US"/>
          </a:p>
        </p:txBody>
      </p:sp>
      <p:sp>
        <p:nvSpPr>
          <p:cNvPr id="9" name="Rectangle 8">
            <a:extLst>
              <a:ext uri="{FF2B5EF4-FFF2-40B4-BE49-F238E27FC236}">
                <a16:creationId xmlns:a16="http://schemas.microsoft.com/office/drawing/2014/main" id="{A0081B5F-88F1-8643-9F3F-6CEC214F6AB3}"/>
              </a:ext>
            </a:extLst>
          </p:cNvPr>
          <p:cNvSpPr/>
          <p:nvPr/>
        </p:nvSpPr>
        <p:spPr>
          <a:xfrm>
            <a:off x="5474901" y="3136479"/>
            <a:ext cx="16411094" cy="1762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753B89B-87E3-2C42-9841-164F00E1D298}"/>
              </a:ext>
            </a:extLst>
          </p:cNvPr>
          <p:cNvSpPr txBox="1"/>
          <p:nvPr/>
        </p:nvSpPr>
        <p:spPr>
          <a:xfrm>
            <a:off x="8078606" y="3194305"/>
            <a:ext cx="13490599" cy="1692771"/>
          </a:xfrm>
          <a:prstGeom prst="rect">
            <a:avLst/>
          </a:prstGeom>
          <a:noFill/>
        </p:spPr>
        <p:txBody>
          <a:bodyPr wrap="square" rtlCol="0">
            <a:spAutoFit/>
          </a:bodyPr>
          <a:lstStyle/>
          <a:p>
            <a:r>
              <a:rPr lang="en-US" sz="6000" b="1">
                <a:solidFill>
                  <a:schemeClr val="accent1">
                    <a:lumMod val="75000"/>
                  </a:schemeClr>
                </a:solidFill>
              </a:rPr>
              <a:t>Apps</a:t>
            </a:r>
          </a:p>
          <a:p>
            <a:r>
              <a:rPr lang="en-US" sz="4000">
                <a:solidFill>
                  <a:schemeClr val="accent1">
                    <a:lumMod val="75000"/>
                  </a:schemeClr>
                </a:solidFill>
              </a:rPr>
              <a:t>Innovation Market for Value Added Services and Products</a:t>
            </a:r>
            <a:endParaRPr lang="en-US" sz="5400">
              <a:solidFill>
                <a:schemeClr val="accent1">
                  <a:lumMod val="75000"/>
                </a:schemeClr>
              </a:solidFill>
            </a:endParaRPr>
          </a:p>
        </p:txBody>
      </p:sp>
      <p:sp>
        <p:nvSpPr>
          <p:cNvPr id="12" name="Rectangle 11">
            <a:extLst>
              <a:ext uri="{FF2B5EF4-FFF2-40B4-BE49-F238E27FC236}">
                <a16:creationId xmlns:a16="http://schemas.microsoft.com/office/drawing/2014/main" id="{3871FBB7-7283-674C-93C3-C19669EEFB57}"/>
              </a:ext>
            </a:extLst>
          </p:cNvPr>
          <p:cNvSpPr/>
          <p:nvPr/>
        </p:nvSpPr>
        <p:spPr>
          <a:xfrm>
            <a:off x="5474901" y="5157943"/>
            <a:ext cx="16411094" cy="1762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8FB11E2-0BF0-B64E-A735-CC42D5531D80}"/>
              </a:ext>
            </a:extLst>
          </p:cNvPr>
          <p:cNvSpPr txBox="1"/>
          <p:nvPr/>
        </p:nvSpPr>
        <p:spPr>
          <a:xfrm>
            <a:off x="8078606" y="5213516"/>
            <a:ext cx="13989731" cy="1692771"/>
          </a:xfrm>
          <a:prstGeom prst="rect">
            <a:avLst/>
          </a:prstGeom>
          <a:noFill/>
        </p:spPr>
        <p:txBody>
          <a:bodyPr wrap="square" rtlCol="0">
            <a:spAutoFit/>
          </a:bodyPr>
          <a:lstStyle/>
          <a:p>
            <a:r>
              <a:rPr lang="en-US" sz="6000" b="1">
                <a:solidFill>
                  <a:schemeClr val="accent1">
                    <a:lumMod val="75000"/>
                  </a:schemeClr>
                </a:solidFill>
              </a:rPr>
              <a:t>Accounts</a:t>
            </a:r>
          </a:p>
          <a:p>
            <a:r>
              <a:rPr lang="en-US" sz="4000">
                <a:solidFill>
                  <a:schemeClr val="accent1">
                    <a:lumMod val="75000"/>
                  </a:schemeClr>
                </a:solidFill>
              </a:rPr>
              <a:t>Digital Accounts and Transactions</a:t>
            </a:r>
            <a:endParaRPr lang="en-US" sz="5400">
              <a:solidFill>
                <a:schemeClr val="accent1">
                  <a:lumMod val="75000"/>
                </a:schemeClr>
              </a:solidFill>
            </a:endParaRPr>
          </a:p>
        </p:txBody>
      </p:sp>
      <p:pic>
        <p:nvPicPr>
          <p:cNvPr id="27" name="Graphic 26">
            <a:extLst>
              <a:ext uri="{FF2B5EF4-FFF2-40B4-BE49-F238E27FC236}">
                <a16:creationId xmlns:a16="http://schemas.microsoft.com/office/drawing/2014/main" id="{1FB1CDB0-5C6D-9F44-95E5-F7B2D908B15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34065" y="3312353"/>
            <a:ext cx="1412635" cy="1412635"/>
          </a:xfrm>
          <a:prstGeom prst="rect">
            <a:avLst/>
          </a:prstGeom>
        </p:spPr>
      </p:pic>
      <p:pic>
        <p:nvPicPr>
          <p:cNvPr id="29" name="Graphic 28">
            <a:extLst>
              <a:ext uri="{FF2B5EF4-FFF2-40B4-BE49-F238E27FC236}">
                <a16:creationId xmlns:a16="http://schemas.microsoft.com/office/drawing/2014/main" id="{EC6F5436-D409-B547-B60A-DB90194DAB7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77048" y="5353209"/>
            <a:ext cx="1326668" cy="1326668"/>
          </a:xfrm>
          <a:prstGeom prst="rect">
            <a:avLst/>
          </a:prstGeom>
        </p:spPr>
      </p:pic>
      <p:sp>
        <p:nvSpPr>
          <p:cNvPr id="4" name="Oval 3">
            <a:extLst>
              <a:ext uri="{FF2B5EF4-FFF2-40B4-BE49-F238E27FC236}">
                <a16:creationId xmlns:a16="http://schemas.microsoft.com/office/drawing/2014/main" id="{639F33C2-E4A9-44E9-88C6-A5116AB1BF27}"/>
              </a:ext>
            </a:extLst>
          </p:cNvPr>
          <p:cNvSpPr/>
          <p:nvPr/>
        </p:nvSpPr>
        <p:spPr>
          <a:xfrm>
            <a:off x="2318838" y="7277925"/>
            <a:ext cx="3281130" cy="4617720"/>
          </a:xfrm>
          <a:prstGeom prst="ellipse">
            <a:avLst/>
          </a:prstGeom>
          <a:solidFill>
            <a:srgbClr val="09A3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CFDE062D-1F7C-477E-872B-7DA8B6F07BB1}"/>
              </a:ext>
            </a:extLst>
          </p:cNvPr>
          <p:cNvGrpSpPr/>
          <p:nvPr/>
        </p:nvGrpSpPr>
        <p:grpSpPr>
          <a:xfrm>
            <a:off x="3699224" y="7279274"/>
            <a:ext cx="19893518" cy="4617720"/>
            <a:chOff x="3699224" y="7279274"/>
            <a:chExt cx="19893518" cy="4617720"/>
          </a:xfrm>
        </p:grpSpPr>
        <p:sp>
          <p:nvSpPr>
            <p:cNvPr id="23" name="Rectangle 22">
              <a:extLst>
                <a:ext uri="{FF2B5EF4-FFF2-40B4-BE49-F238E27FC236}">
                  <a16:creationId xmlns:a16="http://schemas.microsoft.com/office/drawing/2014/main" id="{5B6EA384-2072-FB4A-950C-B3BDB0BF2FE7}"/>
                </a:ext>
              </a:extLst>
            </p:cNvPr>
            <p:cNvSpPr/>
            <p:nvPr/>
          </p:nvSpPr>
          <p:spPr>
            <a:xfrm rot="16200000">
              <a:off x="20706100" y="8793533"/>
              <a:ext cx="4113337" cy="165994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0" dirty="0">
                  <a:solidFill>
                    <a:srgbClr val="09A3FB"/>
                  </a:solidFill>
                </a:rPr>
                <a:t>Collaboration</a:t>
              </a:r>
            </a:p>
            <a:p>
              <a:pPr algn="ctr"/>
              <a:r>
                <a:rPr lang="en-US" sz="5000" dirty="0">
                  <a:solidFill>
                    <a:srgbClr val="09A3FB"/>
                  </a:solidFill>
                </a:rPr>
                <a:t> Space</a:t>
              </a:r>
            </a:p>
          </p:txBody>
        </p:sp>
        <p:sp>
          <p:nvSpPr>
            <p:cNvPr id="20" name="Rectangle 19">
              <a:extLst>
                <a:ext uri="{FF2B5EF4-FFF2-40B4-BE49-F238E27FC236}">
                  <a16:creationId xmlns:a16="http://schemas.microsoft.com/office/drawing/2014/main" id="{7984A79F-827B-924A-8C87-B6172DD8B421}"/>
                </a:ext>
              </a:extLst>
            </p:cNvPr>
            <p:cNvSpPr/>
            <p:nvPr/>
          </p:nvSpPr>
          <p:spPr>
            <a:xfrm>
              <a:off x="3741753" y="7279274"/>
              <a:ext cx="9658811" cy="4617720"/>
            </a:xfrm>
            <a:prstGeom prst="rect">
              <a:avLst/>
            </a:prstGeom>
            <a:gradFill>
              <a:gsLst>
                <a:gs pos="0">
                  <a:srgbClr val="09A3FB"/>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D0E157-3880-6C47-905D-7DD8FC82F4F2}"/>
                </a:ext>
              </a:extLst>
            </p:cNvPr>
            <p:cNvSpPr/>
            <p:nvPr/>
          </p:nvSpPr>
          <p:spPr>
            <a:xfrm>
              <a:off x="5474901" y="7728047"/>
              <a:ext cx="16411094" cy="1762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751972C-ED50-3E4F-BE9F-09C6AF850875}"/>
                </a:ext>
              </a:extLst>
            </p:cNvPr>
            <p:cNvSpPr txBox="1"/>
            <p:nvPr/>
          </p:nvSpPr>
          <p:spPr>
            <a:xfrm>
              <a:off x="8078606" y="7797981"/>
              <a:ext cx="13989731" cy="1692771"/>
            </a:xfrm>
            <a:prstGeom prst="rect">
              <a:avLst/>
            </a:prstGeom>
            <a:noFill/>
          </p:spPr>
          <p:txBody>
            <a:bodyPr wrap="square" rtlCol="0">
              <a:spAutoFit/>
            </a:bodyPr>
            <a:lstStyle/>
            <a:p>
              <a:r>
                <a:rPr lang="en-US" sz="6000" b="1">
                  <a:solidFill>
                    <a:schemeClr val="bg1"/>
                  </a:solidFill>
                </a:rPr>
                <a:t>Rails</a:t>
              </a:r>
            </a:p>
            <a:p>
              <a:r>
                <a:rPr lang="en-US" sz="4000">
                  <a:solidFill>
                    <a:schemeClr val="bg1"/>
                  </a:solidFill>
                </a:rPr>
                <a:t>Infrastructure for Connectivity and Interoperability</a:t>
              </a:r>
              <a:endParaRPr lang="en-US" sz="5400">
                <a:solidFill>
                  <a:schemeClr val="bg1"/>
                </a:solidFill>
              </a:endParaRPr>
            </a:p>
          </p:txBody>
        </p:sp>
        <p:sp>
          <p:nvSpPr>
            <p:cNvPr id="16" name="Rectangle 15">
              <a:extLst>
                <a:ext uri="{FF2B5EF4-FFF2-40B4-BE49-F238E27FC236}">
                  <a16:creationId xmlns:a16="http://schemas.microsoft.com/office/drawing/2014/main" id="{D9B3EEB0-BB5A-E84B-BF38-B225D4AB2388}"/>
                </a:ext>
              </a:extLst>
            </p:cNvPr>
            <p:cNvSpPr/>
            <p:nvPr/>
          </p:nvSpPr>
          <p:spPr>
            <a:xfrm>
              <a:off x="5474901" y="9749512"/>
              <a:ext cx="16411094" cy="17627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46D7359-711D-BD4C-9303-9A2E44814686}"/>
                </a:ext>
              </a:extLst>
            </p:cNvPr>
            <p:cNvSpPr txBox="1"/>
            <p:nvPr/>
          </p:nvSpPr>
          <p:spPr>
            <a:xfrm>
              <a:off x="8078606" y="9799164"/>
              <a:ext cx="13989731" cy="1631216"/>
            </a:xfrm>
            <a:prstGeom prst="rect">
              <a:avLst/>
            </a:prstGeom>
            <a:noFill/>
          </p:spPr>
          <p:txBody>
            <a:bodyPr wrap="square" rtlCol="0">
              <a:spAutoFit/>
            </a:bodyPr>
            <a:lstStyle/>
            <a:p>
              <a:r>
                <a:rPr lang="en-US" sz="6000" b="1" dirty="0">
                  <a:solidFill>
                    <a:schemeClr val="bg1"/>
                  </a:solidFill>
                </a:rPr>
                <a:t>Rules</a:t>
              </a:r>
            </a:p>
            <a:p>
              <a:r>
                <a:rPr lang="en-US" sz="4000" dirty="0">
                  <a:solidFill>
                    <a:schemeClr val="bg1"/>
                  </a:solidFill>
                </a:rPr>
                <a:t>Regulatory and Governance Framework</a:t>
              </a:r>
              <a:endParaRPr lang="en-US" sz="5400" dirty="0">
                <a:solidFill>
                  <a:schemeClr val="bg1"/>
                </a:solidFill>
              </a:endParaRPr>
            </a:p>
          </p:txBody>
        </p:sp>
        <p:sp>
          <p:nvSpPr>
            <p:cNvPr id="18" name="TextBox 17">
              <a:extLst>
                <a:ext uri="{FF2B5EF4-FFF2-40B4-BE49-F238E27FC236}">
                  <a16:creationId xmlns:a16="http://schemas.microsoft.com/office/drawing/2014/main" id="{1BF6558E-D81D-E84E-B16F-DFBFB451288B}"/>
                </a:ext>
              </a:extLst>
            </p:cNvPr>
            <p:cNvSpPr txBox="1"/>
            <p:nvPr/>
          </p:nvSpPr>
          <p:spPr>
            <a:xfrm rot="16200000">
              <a:off x="2675866" y="8613589"/>
              <a:ext cx="3801042" cy="1754326"/>
            </a:xfrm>
            <a:prstGeom prst="rect">
              <a:avLst/>
            </a:prstGeom>
            <a:noFill/>
          </p:spPr>
          <p:txBody>
            <a:bodyPr wrap="none" rtlCol="0">
              <a:spAutoFit/>
            </a:bodyPr>
            <a:lstStyle/>
            <a:p>
              <a:pPr algn="ctr"/>
              <a:r>
                <a:rPr lang="en-US" sz="5400" dirty="0">
                  <a:solidFill>
                    <a:schemeClr val="bg1"/>
                  </a:solidFill>
                </a:rPr>
                <a:t>Intervention</a:t>
              </a:r>
            </a:p>
            <a:p>
              <a:pPr algn="ctr"/>
              <a:r>
                <a:rPr lang="en-US" sz="5400" dirty="0">
                  <a:solidFill>
                    <a:schemeClr val="bg1"/>
                  </a:solidFill>
                </a:rPr>
                <a:t>Areas </a:t>
              </a:r>
            </a:p>
          </p:txBody>
        </p:sp>
        <p:pic>
          <p:nvPicPr>
            <p:cNvPr id="31" name="Graphic 30">
              <a:extLst>
                <a:ext uri="{FF2B5EF4-FFF2-40B4-BE49-F238E27FC236}">
                  <a16:creationId xmlns:a16="http://schemas.microsoft.com/office/drawing/2014/main" id="{79A096EB-CD6B-434C-A731-8D33A48A794E}"/>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863433" y="7833627"/>
              <a:ext cx="1553899" cy="1553899"/>
            </a:xfrm>
            <a:prstGeom prst="rect">
              <a:avLst/>
            </a:prstGeom>
          </p:spPr>
        </p:pic>
        <p:pic>
          <p:nvPicPr>
            <p:cNvPr id="33" name="Graphic 32">
              <a:extLst>
                <a:ext uri="{FF2B5EF4-FFF2-40B4-BE49-F238E27FC236}">
                  <a16:creationId xmlns:a16="http://schemas.microsoft.com/office/drawing/2014/main" id="{1D3D765D-6910-3B4F-84FD-36409444E43E}"/>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56320" y="9939525"/>
              <a:ext cx="1368125" cy="1368125"/>
            </a:xfrm>
            <a:prstGeom prst="rect">
              <a:avLst/>
            </a:prstGeom>
          </p:spPr>
        </p:pic>
      </p:grpSp>
      <p:grpSp>
        <p:nvGrpSpPr>
          <p:cNvPr id="35" name="Group 34">
            <a:extLst>
              <a:ext uri="{FF2B5EF4-FFF2-40B4-BE49-F238E27FC236}">
                <a16:creationId xmlns:a16="http://schemas.microsoft.com/office/drawing/2014/main" id="{A900A4F9-8DFB-43A6-A358-C024C51314F7}"/>
              </a:ext>
            </a:extLst>
          </p:cNvPr>
          <p:cNvGrpSpPr/>
          <p:nvPr/>
        </p:nvGrpSpPr>
        <p:grpSpPr>
          <a:xfrm>
            <a:off x="879771" y="6369683"/>
            <a:ext cx="2932719" cy="2927887"/>
            <a:chOff x="1758442" y="2662839"/>
            <a:chExt cx="2932719" cy="2927887"/>
          </a:xfrm>
        </p:grpSpPr>
        <p:sp>
          <p:nvSpPr>
            <p:cNvPr id="36" name="Oval 35">
              <a:extLst>
                <a:ext uri="{FF2B5EF4-FFF2-40B4-BE49-F238E27FC236}">
                  <a16:creationId xmlns:a16="http://schemas.microsoft.com/office/drawing/2014/main" id="{A1215858-3ADC-44C5-A090-3491AFA7726A}"/>
                </a:ext>
              </a:extLst>
            </p:cNvPr>
            <p:cNvSpPr/>
            <p:nvPr/>
          </p:nvSpPr>
          <p:spPr>
            <a:xfrm>
              <a:off x="1820709" y="2705371"/>
              <a:ext cx="2808184" cy="28518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descr="A picture containing cable, necklace, mirror&#10;&#10;Description automatically generated">
              <a:extLst>
                <a:ext uri="{FF2B5EF4-FFF2-40B4-BE49-F238E27FC236}">
                  <a16:creationId xmlns:a16="http://schemas.microsoft.com/office/drawing/2014/main" id="{741DE11E-21A6-4EEF-9D87-6DA16D67132E}"/>
                </a:ext>
              </a:extLst>
            </p:cNvPr>
            <p:cNvPicPr>
              <a:picLocks noChangeAspect="1"/>
            </p:cNvPicPr>
            <p:nvPr/>
          </p:nvPicPr>
          <p:blipFill>
            <a:blip r:embed="rId11"/>
            <a:stretch>
              <a:fillRect/>
            </a:stretch>
          </p:blipFill>
          <p:spPr>
            <a:xfrm>
              <a:off x="1758442" y="2662839"/>
              <a:ext cx="2932719" cy="2927887"/>
            </a:xfrm>
            <a:prstGeom prst="rect">
              <a:avLst/>
            </a:prstGeom>
          </p:spPr>
        </p:pic>
        <p:pic>
          <p:nvPicPr>
            <p:cNvPr id="38" name="Graphic 5">
              <a:extLst>
                <a:ext uri="{FF2B5EF4-FFF2-40B4-BE49-F238E27FC236}">
                  <a16:creationId xmlns:a16="http://schemas.microsoft.com/office/drawing/2014/main" id="{AD7DB948-49D2-45AE-AB41-9F4469204CA4}"/>
                </a:ext>
              </a:extLst>
            </p:cNvPr>
            <p:cNvPicPr>
              <a:picLocks noChangeAspect="1"/>
            </p:cNvPicPr>
            <p:nvPr/>
          </p:nvPicPr>
          <p:blipFill>
            <a:blip r:embed="rId12"/>
            <a:srcRect/>
            <a:stretch/>
          </p:blipFill>
          <p:spPr>
            <a:xfrm>
              <a:off x="2084203" y="3677744"/>
              <a:ext cx="2354494" cy="749157"/>
            </a:xfrm>
            <a:prstGeom prst="rect">
              <a:avLst/>
            </a:prstGeom>
          </p:spPr>
        </p:pic>
      </p:grpSp>
      <p:pic>
        <p:nvPicPr>
          <p:cNvPr id="32" name="Picture 31">
            <a:extLst>
              <a:ext uri="{FF2B5EF4-FFF2-40B4-BE49-F238E27FC236}">
                <a16:creationId xmlns:a16="http://schemas.microsoft.com/office/drawing/2014/main" id="{13DAE28D-B043-F542-8EE1-F6217A758A2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28" name="Rectangle 27">
            <a:extLst>
              <a:ext uri="{FF2B5EF4-FFF2-40B4-BE49-F238E27FC236}">
                <a16:creationId xmlns:a16="http://schemas.microsoft.com/office/drawing/2014/main" id="{669D3F5F-AF4E-204E-9E48-96F88FA2DCC8}"/>
              </a:ext>
            </a:extLst>
          </p:cNvPr>
          <p:cNvSpPr/>
          <p:nvPr/>
        </p:nvSpPr>
        <p:spPr>
          <a:xfrm>
            <a:off x="976785" y="9939525"/>
            <a:ext cx="2627642" cy="1107996"/>
          </a:xfrm>
          <a:prstGeom prst="rect">
            <a:avLst/>
          </a:prstGeom>
          <a:noFill/>
          <a:effectLst/>
        </p:spPr>
        <p:txBody>
          <a:bodyPr wrap="none" lIns="91440" tIns="45720" rIns="91440" bIns="45720">
            <a:spAutoFit/>
          </a:bodyPr>
          <a:lstStyle/>
          <a:p>
            <a:pPr algn="ctr"/>
            <a:r>
              <a:rPr lang="en-US" sz="6600" b="1" cap="none" spc="0" dirty="0">
                <a:ln w="9525">
                  <a:solidFill>
                    <a:schemeClr val="bg1"/>
                  </a:solidFill>
                  <a:prstDash val="solid"/>
                </a:ln>
                <a:solidFill>
                  <a:srgbClr val="07960A"/>
                </a:solidFill>
                <a:effectLst>
                  <a:glow rad="228600">
                    <a:schemeClr val="accent4">
                      <a:satMod val="175000"/>
                      <a:alpha val="40000"/>
                    </a:schemeClr>
                  </a:glow>
                  <a:outerShdw blurRad="12700" dist="38100" dir="2700000" algn="tl" rotWithShape="0">
                    <a:schemeClr val="bg1">
                      <a:lumMod val="50000"/>
                    </a:schemeClr>
                  </a:outerShdw>
                </a:effectLst>
              </a:rPr>
              <a:t>CBDC</a:t>
            </a:r>
          </a:p>
        </p:txBody>
      </p:sp>
    </p:spTree>
    <p:extLst>
      <p:ext uri="{BB962C8B-B14F-4D97-AF65-F5344CB8AC3E}">
        <p14:creationId xmlns:p14="http://schemas.microsoft.com/office/powerpoint/2010/main" val="4013987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9190C2-2311-4BA8-8E2E-03C7739CCB27}"/>
              </a:ext>
            </a:extLst>
          </p:cNvPr>
          <p:cNvPicPr>
            <a:picLocks noChangeAspect="1"/>
          </p:cNvPicPr>
          <p:nvPr/>
        </p:nvPicPr>
        <p:blipFill>
          <a:blip r:embed="rId3"/>
          <a:stretch>
            <a:fillRect/>
          </a:stretch>
        </p:blipFill>
        <p:spPr>
          <a:xfrm>
            <a:off x="3175" y="0"/>
            <a:ext cx="24384000" cy="13716000"/>
          </a:xfrm>
          <a:prstGeom prst="rect">
            <a:avLst/>
          </a:prstGeom>
        </p:spPr>
      </p:pic>
      <p:pic>
        <p:nvPicPr>
          <p:cNvPr id="58" name="Picture 57" descr="A picture containing cable, necklace, mirror&#10;&#10;Description automatically generated">
            <a:extLst>
              <a:ext uri="{FF2B5EF4-FFF2-40B4-BE49-F238E27FC236}">
                <a16:creationId xmlns:a16="http://schemas.microsoft.com/office/drawing/2014/main" id="{7EE5C740-A2DB-E449-93F0-311310867A50}"/>
              </a:ext>
            </a:extLst>
          </p:cNvPr>
          <p:cNvPicPr>
            <a:picLocks noChangeAspect="1"/>
          </p:cNvPicPr>
          <p:nvPr/>
        </p:nvPicPr>
        <p:blipFill>
          <a:blip r:embed="rId4"/>
          <a:stretch>
            <a:fillRect/>
          </a:stretch>
        </p:blipFill>
        <p:spPr>
          <a:xfrm>
            <a:off x="-1106978" y="5888121"/>
            <a:ext cx="6370992" cy="6360495"/>
          </a:xfrm>
          <a:prstGeom prst="rect">
            <a:avLst/>
          </a:prstGeom>
        </p:spPr>
      </p:pic>
      <p:sp>
        <p:nvSpPr>
          <p:cNvPr id="29" name="TextBox 28">
            <a:extLst>
              <a:ext uri="{FF2B5EF4-FFF2-40B4-BE49-F238E27FC236}">
                <a16:creationId xmlns:a16="http://schemas.microsoft.com/office/drawing/2014/main" id="{B378CED3-8E41-BC4C-A8A3-4CA553D92414}"/>
              </a:ext>
            </a:extLst>
          </p:cNvPr>
          <p:cNvSpPr txBox="1"/>
          <p:nvPr/>
        </p:nvSpPr>
        <p:spPr>
          <a:xfrm>
            <a:off x="18716525" y="4883607"/>
            <a:ext cx="2204450" cy="7632859"/>
          </a:xfrm>
          <a:prstGeom prst="rect">
            <a:avLst/>
          </a:prstGeom>
          <a:noFill/>
        </p:spPr>
        <p:txBody>
          <a:bodyPr wrap="none" rtlCol="0">
            <a:spAutoFit/>
          </a:bodyPr>
          <a:lstStyle/>
          <a:p>
            <a:pPr algn="r">
              <a:spcAft>
                <a:spcPts val="2800"/>
              </a:spcAft>
            </a:pPr>
            <a:r>
              <a:rPr lang="en-US" sz="2800"/>
              <a:t>Kenya</a:t>
            </a:r>
          </a:p>
          <a:p>
            <a:pPr algn="r">
              <a:spcAft>
                <a:spcPts val="2800"/>
              </a:spcAft>
            </a:pPr>
            <a:r>
              <a:rPr lang="en-US" sz="2800"/>
              <a:t>Sudan</a:t>
            </a:r>
          </a:p>
          <a:p>
            <a:pPr algn="r">
              <a:spcAft>
                <a:spcPts val="2800"/>
              </a:spcAft>
            </a:pPr>
            <a:r>
              <a:rPr lang="en-US" sz="2800"/>
              <a:t>Gabon</a:t>
            </a:r>
          </a:p>
          <a:p>
            <a:pPr algn="r">
              <a:spcAft>
                <a:spcPts val="2800"/>
              </a:spcAft>
            </a:pPr>
            <a:r>
              <a:rPr lang="en-US" sz="2800"/>
              <a:t>Algeria</a:t>
            </a:r>
          </a:p>
          <a:p>
            <a:pPr algn="r">
              <a:spcAft>
                <a:spcPts val="2800"/>
              </a:spcAft>
            </a:pPr>
            <a:r>
              <a:rPr lang="en-US" sz="2800"/>
              <a:t>Congo, Rep.</a:t>
            </a:r>
          </a:p>
          <a:p>
            <a:pPr algn="r">
              <a:spcAft>
                <a:spcPts val="2800"/>
              </a:spcAft>
            </a:pPr>
            <a:r>
              <a:rPr lang="en-US" sz="2800"/>
              <a:t>Somalia</a:t>
            </a:r>
          </a:p>
          <a:p>
            <a:pPr algn="r">
              <a:spcAft>
                <a:spcPts val="2800"/>
              </a:spcAft>
            </a:pPr>
            <a:r>
              <a:rPr lang="en-US" sz="2800"/>
              <a:t>Albania</a:t>
            </a:r>
          </a:p>
          <a:p>
            <a:pPr algn="r">
              <a:spcAft>
                <a:spcPts val="2800"/>
              </a:spcAft>
            </a:pPr>
            <a:r>
              <a:rPr lang="en-US" sz="2800"/>
              <a:t>Tajikistan</a:t>
            </a:r>
          </a:p>
          <a:p>
            <a:pPr algn="r">
              <a:spcAft>
                <a:spcPts val="2800"/>
              </a:spcAft>
            </a:pPr>
            <a:r>
              <a:rPr lang="en-US" sz="2800"/>
              <a:t>Uganda</a:t>
            </a:r>
          </a:p>
          <a:p>
            <a:pPr algn="r">
              <a:spcAft>
                <a:spcPts val="2800"/>
              </a:spcAft>
            </a:pPr>
            <a:r>
              <a:rPr lang="en-US" sz="2800"/>
              <a:t>Angola</a:t>
            </a:r>
          </a:p>
        </p:txBody>
      </p:sp>
      <p:sp>
        <p:nvSpPr>
          <p:cNvPr id="3" name="Title 2">
            <a:extLst>
              <a:ext uri="{FF2B5EF4-FFF2-40B4-BE49-F238E27FC236}">
                <a16:creationId xmlns:a16="http://schemas.microsoft.com/office/drawing/2014/main" id="{DAFCAA5A-F59E-D74C-A298-F6B73995A1A3}"/>
              </a:ext>
            </a:extLst>
          </p:cNvPr>
          <p:cNvSpPr>
            <a:spLocks noGrp="1"/>
          </p:cNvSpPr>
          <p:nvPr>
            <p:ph type="title"/>
          </p:nvPr>
        </p:nvSpPr>
        <p:spPr/>
        <p:txBody>
          <a:bodyPr>
            <a:normAutofit fontScale="90000"/>
          </a:bodyPr>
          <a:lstStyle/>
          <a:p>
            <a:r>
              <a:rPr lang="en-US" dirty="0">
                <a:solidFill>
                  <a:schemeClr val="bg1"/>
                </a:solidFill>
              </a:rPr>
              <a:t>Inclusive Payment Models Can Help the Underserved Gain Financial Access</a:t>
            </a:r>
          </a:p>
        </p:txBody>
      </p:sp>
      <p:sp>
        <p:nvSpPr>
          <p:cNvPr id="2" name="Slide Number Placeholder 1">
            <a:extLst>
              <a:ext uri="{FF2B5EF4-FFF2-40B4-BE49-F238E27FC236}">
                <a16:creationId xmlns:a16="http://schemas.microsoft.com/office/drawing/2014/main" id="{2A9069B6-7593-714E-947F-F6842BC611B6}"/>
              </a:ext>
            </a:extLst>
          </p:cNvPr>
          <p:cNvSpPr>
            <a:spLocks noGrp="1"/>
          </p:cNvSpPr>
          <p:nvPr>
            <p:ph type="sldNum" sz="quarter" idx="12"/>
          </p:nvPr>
        </p:nvSpPr>
        <p:spPr/>
        <p:txBody>
          <a:bodyPr/>
          <a:lstStyle/>
          <a:p>
            <a:fld id="{20AF9D7A-5BEE-9245-944A-197F51D542D9}" type="slidenum">
              <a:rPr lang="en-US" smtClean="0"/>
              <a:t>12</a:t>
            </a:fld>
            <a:endParaRPr lang="en-US"/>
          </a:p>
        </p:txBody>
      </p:sp>
      <p:sp>
        <p:nvSpPr>
          <p:cNvPr id="5" name="TextBox 4">
            <a:extLst>
              <a:ext uri="{FF2B5EF4-FFF2-40B4-BE49-F238E27FC236}">
                <a16:creationId xmlns:a16="http://schemas.microsoft.com/office/drawing/2014/main" id="{3C7C9D66-70FE-6040-96E7-F7D2F3B2F2F9}"/>
              </a:ext>
            </a:extLst>
          </p:cNvPr>
          <p:cNvSpPr txBox="1"/>
          <p:nvPr/>
        </p:nvSpPr>
        <p:spPr>
          <a:xfrm>
            <a:off x="1322550" y="3405777"/>
            <a:ext cx="4031873" cy="707886"/>
          </a:xfrm>
          <a:prstGeom prst="rect">
            <a:avLst/>
          </a:prstGeom>
          <a:noFill/>
        </p:spPr>
        <p:txBody>
          <a:bodyPr wrap="none" rtlCol="0">
            <a:spAutoFit/>
          </a:bodyPr>
          <a:lstStyle/>
          <a:p>
            <a:r>
              <a:rPr lang="en-US" sz="4000" b="1">
                <a:solidFill>
                  <a:schemeClr val="bg1"/>
                </a:solidFill>
              </a:rPr>
              <a:t>GOING MOBILE</a:t>
            </a:r>
          </a:p>
        </p:txBody>
      </p:sp>
      <p:sp>
        <p:nvSpPr>
          <p:cNvPr id="6" name="TextBox 5">
            <a:extLst>
              <a:ext uri="{FF2B5EF4-FFF2-40B4-BE49-F238E27FC236}">
                <a16:creationId xmlns:a16="http://schemas.microsoft.com/office/drawing/2014/main" id="{8803824F-5BC9-E740-821E-60B0EBE02913}"/>
              </a:ext>
            </a:extLst>
          </p:cNvPr>
          <p:cNvSpPr txBox="1"/>
          <p:nvPr/>
        </p:nvSpPr>
        <p:spPr>
          <a:xfrm>
            <a:off x="1322550" y="4116969"/>
            <a:ext cx="8538142" cy="1138773"/>
          </a:xfrm>
          <a:prstGeom prst="rect">
            <a:avLst/>
          </a:prstGeom>
          <a:noFill/>
        </p:spPr>
        <p:txBody>
          <a:bodyPr wrap="square" rtlCol="0">
            <a:spAutoFit/>
          </a:bodyPr>
          <a:lstStyle/>
          <a:p>
            <a:r>
              <a:rPr lang="en-US" sz="3400" dirty="0"/>
              <a:t>The Global Findex: affordable digital financial access are key </a:t>
            </a:r>
          </a:p>
        </p:txBody>
      </p:sp>
      <p:pic>
        <p:nvPicPr>
          <p:cNvPr id="8" name="Picture 7" descr="A person holding a cell phone&#10;&#10;Description automatically generated">
            <a:extLst>
              <a:ext uri="{FF2B5EF4-FFF2-40B4-BE49-F238E27FC236}">
                <a16:creationId xmlns:a16="http://schemas.microsoft.com/office/drawing/2014/main" id="{3642BDC6-5D31-1E41-A1DD-D639BF2A73F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74971" y="6062534"/>
            <a:ext cx="6038720" cy="6040934"/>
          </a:xfrm>
          <a:prstGeom prst="ellipse">
            <a:avLst/>
          </a:prstGeom>
        </p:spPr>
      </p:pic>
      <p:sp>
        <p:nvSpPr>
          <p:cNvPr id="11" name="TextBox 10">
            <a:extLst>
              <a:ext uri="{FF2B5EF4-FFF2-40B4-BE49-F238E27FC236}">
                <a16:creationId xmlns:a16="http://schemas.microsoft.com/office/drawing/2014/main" id="{6FB32803-3D05-1344-A6C5-284E87179874}"/>
              </a:ext>
            </a:extLst>
          </p:cNvPr>
          <p:cNvSpPr txBox="1"/>
          <p:nvPr/>
        </p:nvSpPr>
        <p:spPr>
          <a:xfrm>
            <a:off x="6648037" y="6642144"/>
            <a:ext cx="4165738" cy="2246769"/>
          </a:xfrm>
          <a:prstGeom prst="rect">
            <a:avLst/>
          </a:prstGeom>
          <a:noFill/>
        </p:spPr>
        <p:txBody>
          <a:bodyPr wrap="square" rtlCol="0">
            <a:spAutoFit/>
          </a:bodyPr>
          <a:lstStyle/>
          <a:p>
            <a:r>
              <a:rPr lang="en-US" sz="2800"/>
              <a:t>Worldwide without an account, citing lack of money as the obstacle to use of formal financial services </a:t>
            </a:r>
          </a:p>
        </p:txBody>
      </p:sp>
      <p:sp>
        <p:nvSpPr>
          <p:cNvPr id="14" name="TextBox 13">
            <a:extLst>
              <a:ext uri="{FF2B5EF4-FFF2-40B4-BE49-F238E27FC236}">
                <a16:creationId xmlns:a16="http://schemas.microsoft.com/office/drawing/2014/main" id="{C2F0E74B-A558-0F4A-ACE5-1C5B1FE659B3}"/>
              </a:ext>
            </a:extLst>
          </p:cNvPr>
          <p:cNvSpPr txBox="1"/>
          <p:nvPr/>
        </p:nvSpPr>
        <p:spPr>
          <a:xfrm>
            <a:off x="6648036" y="9720302"/>
            <a:ext cx="4165739" cy="1815882"/>
          </a:xfrm>
          <a:prstGeom prst="rect">
            <a:avLst/>
          </a:prstGeom>
          <a:noFill/>
        </p:spPr>
        <p:txBody>
          <a:bodyPr wrap="square" rtlCol="0">
            <a:spAutoFit/>
          </a:bodyPr>
          <a:lstStyle/>
          <a:p>
            <a:r>
              <a:rPr lang="en-US" sz="2800"/>
              <a:t>Also blame the cost of opening and maintaining an account or the banks being too far away.  </a:t>
            </a:r>
          </a:p>
        </p:txBody>
      </p:sp>
      <p:sp>
        <p:nvSpPr>
          <p:cNvPr id="19" name="Oval 18">
            <a:extLst>
              <a:ext uri="{FF2B5EF4-FFF2-40B4-BE49-F238E27FC236}">
                <a16:creationId xmlns:a16="http://schemas.microsoft.com/office/drawing/2014/main" id="{16D236D1-7D8D-F64F-BE69-E9F28C2BBFB9}"/>
              </a:ext>
            </a:extLst>
          </p:cNvPr>
          <p:cNvSpPr/>
          <p:nvPr/>
        </p:nvSpPr>
        <p:spPr>
          <a:xfrm>
            <a:off x="4062525" y="6486627"/>
            <a:ext cx="2519274" cy="2519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EF72765-7874-7646-8F41-6763F15AE7DD}"/>
              </a:ext>
            </a:extLst>
          </p:cNvPr>
          <p:cNvSpPr/>
          <p:nvPr/>
        </p:nvSpPr>
        <p:spPr>
          <a:xfrm>
            <a:off x="4062525" y="9403248"/>
            <a:ext cx="2519274" cy="25192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3DCBFF1-E4E8-2B47-919B-C962EA426385}"/>
              </a:ext>
            </a:extLst>
          </p:cNvPr>
          <p:cNvGrpSpPr/>
          <p:nvPr/>
        </p:nvGrpSpPr>
        <p:grpSpPr>
          <a:xfrm>
            <a:off x="3804797" y="6340947"/>
            <a:ext cx="3034732" cy="2810634"/>
            <a:chOff x="4620343" y="7082666"/>
            <a:chExt cx="3034732" cy="2810634"/>
          </a:xfrm>
        </p:grpSpPr>
        <p:graphicFrame>
          <p:nvGraphicFramePr>
            <p:cNvPr id="9" name="Chart 8">
              <a:extLst>
                <a:ext uri="{FF2B5EF4-FFF2-40B4-BE49-F238E27FC236}">
                  <a16:creationId xmlns:a16="http://schemas.microsoft.com/office/drawing/2014/main" id="{BEA3C687-D0FD-C741-A67B-DB9569F62C4F}"/>
                </a:ext>
              </a:extLst>
            </p:cNvPr>
            <p:cNvGraphicFramePr/>
            <p:nvPr/>
          </p:nvGraphicFramePr>
          <p:xfrm>
            <a:off x="4620343" y="7082666"/>
            <a:ext cx="3034732" cy="2810634"/>
          </p:xfrm>
          <a:graphic>
            <a:graphicData uri="http://schemas.openxmlformats.org/drawingml/2006/chart">
              <c:chart xmlns:c="http://schemas.openxmlformats.org/drawingml/2006/chart" xmlns:r="http://schemas.openxmlformats.org/officeDocument/2006/relationships" r:id="rId6"/>
            </a:graphicData>
          </a:graphic>
        </p:graphicFrame>
        <p:sp>
          <p:nvSpPr>
            <p:cNvPr id="10" name="TextBox 9">
              <a:extLst>
                <a:ext uri="{FF2B5EF4-FFF2-40B4-BE49-F238E27FC236}">
                  <a16:creationId xmlns:a16="http://schemas.microsoft.com/office/drawing/2014/main" id="{1078F429-FA39-F346-A671-9D8382D1F1B6}"/>
                </a:ext>
              </a:extLst>
            </p:cNvPr>
            <p:cNvSpPr txBox="1"/>
            <p:nvPr/>
          </p:nvSpPr>
          <p:spPr>
            <a:xfrm>
              <a:off x="5510774" y="7558901"/>
              <a:ext cx="1253869" cy="1015663"/>
            </a:xfrm>
            <a:prstGeom prst="rect">
              <a:avLst/>
            </a:prstGeom>
            <a:noFill/>
          </p:spPr>
          <p:txBody>
            <a:bodyPr wrap="none" rtlCol="0">
              <a:spAutoFit/>
            </a:bodyPr>
            <a:lstStyle/>
            <a:p>
              <a:pPr algn="ctr"/>
              <a:r>
                <a:rPr lang="en-US" sz="6000" b="1">
                  <a:solidFill>
                    <a:schemeClr val="accent2"/>
                  </a:solidFill>
                </a:rPr>
                <a:t>2/3</a:t>
              </a:r>
            </a:p>
          </p:txBody>
        </p:sp>
        <p:sp>
          <p:nvSpPr>
            <p:cNvPr id="15" name="TextBox 14">
              <a:extLst>
                <a:ext uri="{FF2B5EF4-FFF2-40B4-BE49-F238E27FC236}">
                  <a16:creationId xmlns:a16="http://schemas.microsoft.com/office/drawing/2014/main" id="{A5715B68-8680-AE46-8E0B-243B89516FBF}"/>
                </a:ext>
              </a:extLst>
            </p:cNvPr>
            <p:cNvSpPr txBox="1"/>
            <p:nvPr/>
          </p:nvSpPr>
          <p:spPr>
            <a:xfrm>
              <a:off x="5330147" y="8473299"/>
              <a:ext cx="1615122" cy="781752"/>
            </a:xfrm>
            <a:prstGeom prst="rect">
              <a:avLst/>
            </a:prstGeom>
            <a:noFill/>
          </p:spPr>
          <p:txBody>
            <a:bodyPr wrap="none" rtlCol="0">
              <a:spAutoFit/>
            </a:bodyPr>
            <a:lstStyle/>
            <a:p>
              <a:pPr algn="ctr">
                <a:lnSpc>
                  <a:spcPct val="80000"/>
                </a:lnSpc>
              </a:pPr>
              <a:r>
                <a:rPr lang="en-US" sz="2800" b="1">
                  <a:solidFill>
                    <a:schemeClr val="accent2"/>
                  </a:solidFill>
                </a:rPr>
                <a:t>OF</a:t>
              </a:r>
              <a:br>
                <a:rPr lang="en-US" sz="2800" b="1">
                  <a:solidFill>
                    <a:schemeClr val="accent2"/>
                  </a:solidFill>
                </a:rPr>
              </a:br>
              <a:r>
                <a:rPr lang="en-US" sz="2800" b="1">
                  <a:solidFill>
                    <a:schemeClr val="accent2"/>
                  </a:solidFill>
                </a:rPr>
                <a:t>ADULTS</a:t>
              </a:r>
            </a:p>
          </p:txBody>
        </p:sp>
      </p:grpSp>
      <p:grpSp>
        <p:nvGrpSpPr>
          <p:cNvPr id="17" name="Group 16">
            <a:extLst>
              <a:ext uri="{FF2B5EF4-FFF2-40B4-BE49-F238E27FC236}">
                <a16:creationId xmlns:a16="http://schemas.microsoft.com/office/drawing/2014/main" id="{2A69F1C7-B030-5F4F-B59E-6115E483F2CA}"/>
              </a:ext>
            </a:extLst>
          </p:cNvPr>
          <p:cNvGrpSpPr/>
          <p:nvPr/>
        </p:nvGrpSpPr>
        <p:grpSpPr>
          <a:xfrm>
            <a:off x="3804797" y="9244167"/>
            <a:ext cx="3034732" cy="2810634"/>
            <a:chOff x="4620343" y="9985886"/>
            <a:chExt cx="3034732" cy="2810634"/>
          </a:xfrm>
        </p:grpSpPr>
        <p:graphicFrame>
          <p:nvGraphicFramePr>
            <p:cNvPr id="12" name="Chart 11">
              <a:extLst>
                <a:ext uri="{FF2B5EF4-FFF2-40B4-BE49-F238E27FC236}">
                  <a16:creationId xmlns:a16="http://schemas.microsoft.com/office/drawing/2014/main" id="{67612E19-D439-3943-BE48-4182F5154A4F}"/>
                </a:ext>
              </a:extLst>
            </p:cNvPr>
            <p:cNvGraphicFramePr/>
            <p:nvPr/>
          </p:nvGraphicFramePr>
          <p:xfrm>
            <a:off x="4620343" y="9985886"/>
            <a:ext cx="3034732" cy="2810634"/>
          </p:xfrm>
          <a:graphic>
            <a:graphicData uri="http://schemas.openxmlformats.org/drawingml/2006/chart">
              <c:chart xmlns:c="http://schemas.openxmlformats.org/drawingml/2006/chart" xmlns:r="http://schemas.openxmlformats.org/officeDocument/2006/relationships" r:id="rId7"/>
            </a:graphicData>
          </a:graphic>
        </p:graphicFrame>
        <p:sp>
          <p:nvSpPr>
            <p:cNvPr id="13" name="TextBox 12">
              <a:extLst>
                <a:ext uri="{FF2B5EF4-FFF2-40B4-BE49-F238E27FC236}">
                  <a16:creationId xmlns:a16="http://schemas.microsoft.com/office/drawing/2014/main" id="{E03F4AEE-5B39-1B42-BA1C-C6556066D472}"/>
                </a:ext>
              </a:extLst>
            </p:cNvPr>
            <p:cNvSpPr txBox="1"/>
            <p:nvPr/>
          </p:nvSpPr>
          <p:spPr>
            <a:xfrm>
              <a:off x="5510774" y="10442226"/>
              <a:ext cx="1253869" cy="1015663"/>
            </a:xfrm>
            <a:prstGeom prst="rect">
              <a:avLst/>
            </a:prstGeom>
            <a:noFill/>
          </p:spPr>
          <p:txBody>
            <a:bodyPr wrap="none" rtlCol="0">
              <a:spAutoFit/>
            </a:bodyPr>
            <a:lstStyle/>
            <a:p>
              <a:pPr algn="ctr"/>
              <a:r>
                <a:rPr lang="en-US" sz="6000" b="1">
                  <a:solidFill>
                    <a:schemeClr val="accent2"/>
                  </a:solidFill>
                </a:rPr>
                <a:t>1/3</a:t>
              </a:r>
            </a:p>
          </p:txBody>
        </p:sp>
        <p:sp>
          <p:nvSpPr>
            <p:cNvPr id="16" name="TextBox 15">
              <a:extLst>
                <a:ext uri="{FF2B5EF4-FFF2-40B4-BE49-F238E27FC236}">
                  <a16:creationId xmlns:a16="http://schemas.microsoft.com/office/drawing/2014/main" id="{D94FE313-5537-0941-9F4E-7B1A8CC2EF79}"/>
                </a:ext>
              </a:extLst>
            </p:cNvPr>
            <p:cNvSpPr txBox="1"/>
            <p:nvPr/>
          </p:nvSpPr>
          <p:spPr>
            <a:xfrm>
              <a:off x="5330147" y="11306441"/>
              <a:ext cx="1615122" cy="781752"/>
            </a:xfrm>
            <a:prstGeom prst="rect">
              <a:avLst/>
            </a:prstGeom>
            <a:noFill/>
          </p:spPr>
          <p:txBody>
            <a:bodyPr wrap="none" rtlCol="0">
              <a:spAutoFit/>
            </a:bodyPr>
            <a:lstStyle/>
            <a:p>
              <a:pPr algn="ctr">
                <a:lnSpc>
                  <a:spcPct val="80000"/>
                </a:lnSpc>
              </a:pPr>
              <a:r>
                <a:rPr lang="en-US" sz="2800" b="1">
                  <a:solidFill>
                    <a:schemeClr val="accent2"/>
                  </a:solidFill>
                </a:rPr>
                <a:t>OF</a:t>
              </a:r>
              <a:br>
                <a:rPr lang="en-US" sz="2800" b="1">
                  <a:solidFill>
                    <a:schemeClr val="accent2"/>
                  </a:solidFill>
                </a:rPr>
              </a:br>
              <a:r>
                <a:rPr lang="en-US" sz="2800" b="1">
                  <a:solidFill>
                    <a:schemeClr val="accent2"/>
                  </a:solidFill>
                </a:rPr>
                <a:t>ADULTS</a:t>
              </a:r>
            </a:p>
          </p:txBody>
        </p:sp>
      </p:grpSp>
      <p:sp>
        <p:nvSpPr>
          <p:cNvPr id="21" name="TextBox 20">
            <a:extLst>
              <a:ext uri="{FF2B5EF4-FFF2-40B4-BE49-F238E27FC236}">
                <a16:creationId xmlns:a16="http://schemas.microsoft.com/office/drawing/2014/main" id="{BB12F8CB-5872-3D4E-9722-FEE6E6444E11}"/>
              </a:ext>
            </a:extLst>
          </p:cNvPr>
          <p:cNvSpPr txBox="1"/>
          <p:nvPr/>
        </p:nvSpPr>
        <p:spPr>
          <a:xfrm>
            <a:off x="12273585" y="9700507"/>
            <a:ext cx="4949858" cy="3539430"/>
          </a:xfrm>
          <a:prstGeom prst="rect">
            <a:avLst/>
          </a:prstGeom>
          <a:noFill/>
        </p:spPr>
        <p:txBody>
          <a:bodyPr wrap="square" rtlCol="0">
            <a:spAutoFit/>
          </a:bodyPr>
          <a:lstStyle/>
          <a:p>
            <a:r>
              <a:rPr lang="en-US" sz="2800" b="1">
                <a:solidFill>
                  <a:schemeClr val="accent2"/>
                </a:solidFill>
              </a:rPr>
              <a:t>In Sub-Saharan Africa</a:t>
            </a:r>
            <a:r>
              <a:rPr lang="en-US" sz="2800"/>
              <a:t>, where traditional banking has been hampered by transportation and other infrastructure problems, mobile money services have expanded to 16% of the market. </a:t>
            </a:r>
          </a:p>
        </p:txBody>
      </p:sp>
      <p:grpSp>
        <p:nvGrpSpPr>
          <p:cNvPr id="25" name="Group 24">
            <a:extLst>
              <a:ext uri="{FF2B5EF4-FFF2-40B4-BE49-F238E27FC236}">
                <a16:creationId xmlns:a16="http://schemas.microsoft.com/office/drawing/2014/main" id="{824C1DAB-57FD-984C-A824-BD45873D7EB8}"/>
              </a:ext>
            </a:extLst>
          </p:cNvPr>
          <p:cNvGrpSpPr/>
          <p:nvPr/>
        </p:nvGrpSpPr>
        <p:grpSpPr>
          <a:xfrm>
            <a:off x="11703453" y="3469572"/>
            <a:ext cx="5519990" cy="6079875"/>
            <a:chOff x="11766489" y="3446689"/>
            <a:chExt cx="5519990" cy="6079875"/>
          </a:xfrm>
        </p:grpSpPr>
        <p:pic>
          <p:nvPicPr>
            <p:cNvPr id="4" name="Picture 3">
              <a:extLst>
                <a:ext uri="{FF2B5EF4-FFF2-40B4-BE49-F238E27FC236}">
                  <a16:creationId xmlns:a16="http://schemas.microsoft.com/office/drawing/2014/main" id="{DE8B4C32-B0A0-4B4B-85F2-7D3FF00F3131}"/>
                </a:ext>
              </a:extLst>
            </p:cNvPr>
            <p:cNvPicPr>
              <a:picLocks noChangeAspect="1"/>
            </p:cNvPicPr>
            <p:nvPr/>
          </p:nvPicPr>
          <p:blipFill>
            <a:blip r:embed="rId8"/>
            <a:stretch>
              <a:fillRect/>
            </a:stretch>
          </p:blipFill>
          <p:spPr>
            <a:xfrm>
              <a:off x="11766489" y="3446689"/>
              <a:ext cx="5519990" cy="6079875"/>
            </a:xfrm>
            <a:prstGeom prst="rect">
              <a:avLst/>
            </a:prstGeom>
          </p:spPr>
        </p:pic>
        <p:pic>
          <p:nvPicPr>
            <p:cNvPr id="23" name="Graphic 22">
              <a:extLst>
                <a:ext uri="{FF2B5EF4-FFF2-40B4-BE49-F238E27FC236}">
                  <a16:creationId xmlns:a16="http://schemas.microsoft.com/office/drawing/2014/main" id="{7803F797-D092-C84E-B852-60B56C19B35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4434059" y="5283393"/>
              <a:ext cx="1553899" cy="1553899"/>
            </a:xfrm>
            <a:prstGeom prst="rect">
              <a:avLst/>
            </a:prstGeom>
          </p:spPr>
        </p:pic>
        <p:sp>
          <p:nvSpPr>
            <p:cNvPr id="24" name="TextBox 23">
              <a:extLst>
                <a:ext uri="{FF2B5EF4-FFF2-40B4-BE49-F238E27FC236}">
                  <a16:creationId xmlns:a16="http://schemas.microsoft.com/office/drawing/2014/main" id="{559E3696-6AFC-D047-B123-D8EEC60214E7}"/>
                </a:ext>
              </a:extLst>
            </p:cNvPr>
            <p:cNvSpPr txBox="1"/>
            <p:nvPr/>
          </p:nvSpPr>
          <p:spPr>
            <a:xfrm>
              <a:off x="14348432" y="6858000"/>
              <a:ext cx="1725152" cy="1015663"/>
            </a:xfrm>
            <a:prstGeom prst="rect">
              <a:avLst/>
            </a:prstGeom>
            <a:noFill/>
          </p:spPr>
          <p:txBody>
            <a:bodyPr wrap="none" rtlCol="0">
              <a:spAutoFit/>
            </a:bodyPr>
            <a:lstStyle/>
            <a:p>
              <a:pPr algn="ctr"/>
              <a:r>
                <a:rPr lang="en-US" sz="6000" b="1">
                  <a:solidFill>
                    <a:schemeClr val="bg1"/>
                  </a:solidFill>
                </a:rPr>
                <a:t>16%</a:t>
              </a:r>
            </a:p>
          </p:txBody>
        </p:sp>
      </p:grpSp>
      <p:sp>
        <p:nvSpPr>
          <p:cNvPr id="26" name="TextBox 25">
            <a:extLst>
              <a:ext uri="{FF2B5EF4-FFF2-40B4-BE49-F238E27FC236}">
                <a16:creationId xmlns:a16="http://schemas.microsoft.com/office/drawing/2014/main" id="{9BE78B8D-4A96-9148-955A-B8C2F35F7405}"/>
              </a:ext>
            </a:extLst>
          </p:cNvPr>
          <p:cNvSpPr txBox="1"/>
          <p:nvPr/>
        </p:nvSpPr>
        <p:spPr>
          <a:xfrm>
            <a:off x="18700443" y="3469572"/>
            <a:ext cx="5142537" cy="954107"/>
          </a:xfrm>
          <a:prstGeom prst="rect">
            <a:avLst/>
          </a:prstGeom>
          <a:noFill/>
        </p:spPr>
        <p:txBody>
          <a:bodyPr wrap="square" rtlCol="0">
            <a:spAutoFit/>
          </a:bodyPr>
          <a:lstStyle/>
          <a:p>
            <a:r>
              <a:rPr lang="en-US" sz="2800"/>
              <a:t>Adults reporting using a mobile phone for financial transactions </a:t>
            </a:r>
          </a:p>
        </p:txBody>
      </p:sp>
      <p:grpSp>
        <p:nvGrpSpPr>
          <p:cNvPr id="30" name="Group 29">
            <a:extLst>
              <a:ext uri="{FF2B5EF4-FFF2-40B4-BE49-F238E27FC236}">
                <a16:creationId xmlns:a16="http://schemas.microsoft.com/office/drawing/2014/main" id="{FFAB07D4-6314-DD4E-933F-2CFCDD10DD09}"/>
              </a:ext>
            </a:extLst>
          </p:cNvPr>
          <p:cNvGrpSpPr/>
          <p:nvPr/>
        </p:nvGrpSpPr>
        <p:grpSpPr>
          <a:xfrm>
            <a:off x="20931874" y="4693246"/>
            <a:ext cx="1721366" cy="940786"/>
            <a:chOff x="22189174" y="5190328"/>
            <a:chExt cx="1721366" cy="940786"/>
          </a:xfrm>
        </p:grpSpPr>
        <p:graphicFrame>
          <p:nvGraphicFramePr>
            <p:cNvPr id="27" name="Chart 26">
              <a:extLst>
                <a:ext uri="{FF2B5EF4-FFF2-40B4-BE49-F238E27FC236}">
                  <a16:creationId xmlns:a16="http://schemas.microsoft.com/office/drawing/2014/main" id="{5486A6F5-E9DA-9843-A5A5-23E751C7AC4F}"/>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1"/>
            </a:graphicData>
          </a:graphic>
        </p:graphicFrame>
        <p:sp>
          <p:nvSpPr>
            <p:cNvPr id="28" name="TextBox 27">
              <a:extLst>
                <a:ext uri="{FF2B5EF4-FFF2-40B4-BE49-F238E27FC236}">
                  <a16:creationId xmlns:a16="http://schemas.microsoft.com/office/drawing/2014/main" id="{9093AA12-AB11-E647-8A8C-3ACD8247795C}"/>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68%</a:t>
              </a:r>
            </a:p>
          </p:txBody>
        </p:sp>
      </p:grpSp>
      <p:grpSp>
        <p:nvGrpSpPr>
          <p:cNvPr id="31" name="Group 30">
            <a:extLst>
              <a:ext uri="{FF2B5EF4-FFF2-40B4-BE49-F238E27FC236}">
                <a16:creationId xmlns:a16="http://schemas.microsoft.com/office/drawing/2014/main" id="{7A61160E-4706-EE4A-85D5-592144EBCFBE}"/>
              </a:ext>
            </a:extLst>
          </p:cNvPr>
          <p:cNvGrpSpPr/>
          <p:nvPr/>
        </p:nvGrpSpPr>
        <p:grpSpPr>
          <a:xfrm>
            <a:off x="20931874" y="5474192"/>
            <a:ext cx="1721366" cy="940786"/>
            <a:chOff x="22189174" y="5190328"/>
            <a:chExt cx="1721366" cy="940786"/>
          </a:xfrm>
        </p:grpSpPr>
        <p:graphicFrame>
          <p:nvGraphicFramePr>
            <p:cNvPr id="32" name="Chart 31">
              <a:extLst>
                <a:ext uri="{FF2B5EF4-FFF2-40B4-BE49-F238E27FC236}">
                  <a16:creationId xmlns:a16="http://schemas.microsoft.com/office/drawing/2014/main" id="{20A339B4-F749-C14F-9E51-685E27D82276}"/>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2"/>
            </a:graphicData>
          </a:graphic>
        </p:graphicFrame>
        <p:sp>
          <p:nvSpPr>
            <p:cNvPr id="33" name="TextBox 32">
              <a:extLst>
                <a:ext uri="{FF2B5EF4-FFF2-40B4-BE49-F238E27FC236}">
                  <a16:creationId xmlns:a16="http://schemas.microsoft.com/office/drawing/2014/main" id="{562D2D4B-8198-274F-80DE-5EE0454824AF}"/>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52%</a:t>
              </a:r>
            </a:p>
          </p:txBody>
        </p:sp>
      </p:grpSp>
      <p:grpSp>
        <p:nvGrpSpPr>
          <p:cNvPr id="34" name="Group 33">
            <a:extLst>
              <a:ext uri="{FF2B5EF4-FFF2-40B4-BE49-F238E27FC236}">
                <a16:creationId xmlns:a16="http://schemas.microsoft.com/office/drawing/2014/main" id="{A7BAF90F-3269-4B4E-97CF-85A2BD6B0049}"/>
              </a:ext>
            </a:extLst>
          </p:cNvPr>
          <p:cNvGrpSpPr/>
          <p:nvPr/>
        </p:nvGrpSpPr>
        <p:grpSpPr>
          <a:xfrm>
            <a:off x="20931874" y="6255138"/>
            <a:ext cx="1721366" cy="940786"/>
            <a:chOff x="22189174" y="5190328"/>
            <a:chExt cx="1721366" cy="940786"/>
          </a:xfrm>
        </p:grpSpPr>
        <p:graphicFrame>
          <p:nvGraphicFramePr>
            <p:cNvPr id="35" name="Chart 34">
              <a:extLst>
                <a:ext uri="{FF2B5EF4-FFF2-40B4-BE49-F238E27FC236}">
                  <a16:creationId xmlns:a16="http://schemas.microsoft.com/office/drawing/2014/main" id="{1B030132-7620-BF42-9E2A-65A6901C9621}"/>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3"/>
            </a:graphicData>
          </a:graphic>
        </p:graphicFrame>
        <p:sp>
          <p:nvSpPr>
            <p:cNvPr id="36" name="TextBox 35">
              <a:extLst>
                <a:ext uri="{FF2B5EF4-FFF2-40B4-BE49-F238E27FC236}">
                  <a16:creationId xmlns:a16="http://schemas.microsoft.com/office/drawing/2014/main" id="{62E5ECD9-7017-EB45-8530-72F5A32D6FE8}"/>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50%</a:t>
              </a:r>
            </a:p>
          </p:txBody>
        </p:sp>
      </p:grpSp>
      <p:grpSp>
        <p:nvGrpSpPr>
          <p:cNvPr id="37" name="Group 36">
            <a:extLst>
              <a:ext uri="{FF2B5EF4-FFF2-40B4-BE49-F238E27FC236}">
                <a16:creationId xmlns:a16="http://schemas.microsoft.com/office/drawing/2014/main" id="{D7A42100-FD83-EB49-B505-26647798926A}"/>
              </a:ext>
            </a:extLst>
          </p:cNvPr>
          <p:cNvGrpSpPr/>
          <p:nvPr/>
        </p:nvGrpSpPr>
        <p:grpSpPr>
          <a:xfrm>
            <a:off x="20931874" y="7036084"/>
            <a:ext cx="1721366" cy="940786"/>
            <a:chOff x="22189174" y="5190328"/>
            <a:chExt cx="1721366" cy="940786"/>
          </a:xfrm>
        </p:grpSpPr>
        <p:graphicFrame>
          <p:nvGraphicFramePr>
            <p:cNvPr id="38" name="Chart 37">
              <a:extLst>
                <a:ext uri="{FF2B5EF4-FFF2-40B4-BE49-F238E27FC236}">
                  <a16:creationId xmlns:a16="http://schemas.microsoft.com/office/drawing/2014/main" id="{096E6198-5C73-384E-8AEA-56D45A163D27}"/>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4"/>
            </a:graphicData>
          </a:graphic>
        </p:graphicFrame>
        <p:sp>
          <p:nvSpPr>
            <p:cNvPr id="39" name="TextBox 38">
              <a:extLst>
                <a:ext uri="{FF2B5EF4-FFF2-40B4-BE49-F238E27FC236}">
                  <a16:creationId xmlns:a16="http://schemas.microsoft.com/office/drawing/2014/main" id="{9C1937BE-C657-2D4B-BA01-C78271743ACF}"/>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44%</a:t>
              </a:r>
            </a:p>
          </p:txBody>
        </p:sp>
      </p:grpSp>
      <p:grpSp>
        <p:nvGrpSpPr>
          <p:cNvPr id="40" name="Group 39">
            <a:extLst>
              <a:ext uri="{FF2B5EF4-FFF2-40B4-BE49-F238E27FC236}">
                <a16:creationId xmlns:a16="http://schemas.microsoft.com/office/drawing/2014/main" id="{B717744C-2B26-3E4A-9588-7DB0FB6C2295}"/>
              </a:ext>
            </a:extLst>
          </p:cNvPr>
          <p:cNvGrpSpPr/>
          <p:nvPr/>
        </p:nvGrpSpPr>
        <p:grpSpPr>
          <a:xfrm>
            <a:off x="20931874" y="7817030"/>
            <a:ext cx="1721366" cy="940786"/>
            <a:chOff x="22189174" y="5190328"/>
            <a:chExt cx="1721366" cy="940786"/>
          </a:xfrm>
        </p:grpSpPr>
        <p:graphicFrame>
          <p:nvGraphicFramePr>
            <p:cNvPr id="41" name="Chart 40">
              <a:extLst>
                <a:ext uri="{FF2B5EF4-FFF2-40B4-BE49-F238E27FC236}">
                  <a16:creationId xmlns:a16="http://schemas.microsoft.com/office/drawing/2014/main" id="{BB0B1BAE-FAE5-3448-BAFF-A2B4F284D644}"/>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5"/>
            </a:graphicData>
          </a:graphic>
        </p:graphicFrame>
        <p:sp>
          <p:nvSpPr>
            <p:cNvPr id="42" name="TextBox 41">
              <a:extLst>
                <a:ext uri="{FF2B5EF4-FFF2-40B4-BE49-F238E27FC236}">
                  <a16:creationId xmlns:a16="http://schemas.microsoft.com/office/drawing/2014/main" id="{EB4F442A-9E06-F649-B262-F987C352A21B}"/>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37%</a:t>
              </a:r>
            </a:p>
          </p:txBody>
        </p:sp>
      </p:grpSp>
      <p:grpSp>
        <p:nvGrpSpPr>
          <p:cNvPr id="43" name="Group 42">
            <a:extLst>
              <a:ext uri="{FF2B5EF4-FFF2-40B4-BE49-F238E27FC236}">
                <a16:creationId xmlns:a16="http://schemas.microsoft.com/office/drawing/2014/main" id="{4C55C760-318E-3846-8878-B09FA145E72E}"/>
              </a:ext>
            </a:extLst>
          </p:cNvPr>
          <p:cNvGrpSpPr/>
          <p:nvPr/>
        </p:nvGrpSpPr>
        <p:grpSpPr>
          <a:xfrm>
            <a:off x="20931874" y="8597976"/>
            <a:ext cx="1721366" cy="940786"/>
            <a:chOff x="22189174" y="5190328"/>
            <a:chExt cx="1721366" cy="940786"/>
          </a:xfrm>
        </p:grpSpPr>
        <p:graphicFrame>
          <p:nvGraphicFramePr>
            <p:cNvPr id="44" name="Chart 43">
              <a:extLst>
                <a:ext uri="{FF2B5EF4-FFF2-40B4-BE49-F238E27FC236}">
                  <a16:creationId xmlns:a16="http://schemas.microsoft.com/office/drawing/2014/main" id="{E6CFB7F5-37A5-9748-ABAB-A5970CCF2B39}"/>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6"/>
            </a:graphicData>
          </a:graphic>
        </p:graphicFrame>
        <p:sp>
          <p:nvSpPr>
            <p:cNvPr id="45" name="TextBox 44">
              <a:extLst>
                <a:ext uri="{FF2B5EF4-FFF2-40B4-BE49-F238E27FC236}">
                  <a16:creationId xmlns:a16="http://schemas.microsoft.com/office/drawing/2014/main" id="{AF0D6932-C44C-1743-8C24-AFF82EDA7519}"/>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34%</a:t>
              </a:r>
            </a:p>
          </p:txBody>
        </p:sp>
      </p:grpSp>
      <p:grpSp>
        <p:nvGrpSpPr>
          <p:cNvPr id="46" name="Group 45">
            <a:extLst>
              <a:ext uri="{FF2B5EF4-FFF2-40B4-BE49-F238E27FC236}">
                <a16:creationId xmlns:a16="http://schemas.microsoft.com/office/drawing/2014/main" id="{94140B6F-045C-9A40-A125-143C187108E5}"/>
              </a:ext>
            </a:extLst>
          </p:cNvPr>
          <p:cNvGrpSpPr/>
          <p:nvPr/>
        </p:nvGrpSpPr>
        <p:grpSpPr>
          <a:xfrm>
            <a:off x="20931874" y="9378922"/>
            <a:ext cx="1721366" cy="940786"/>
            <a:chOff x="22189174" y="5190328"/>
            <a:chExt cx="1721366" cy="940786"/>
          </a:xfrm>
        </p:grpSpPr>
        <p:graphicFrame>
          <p:nvGraphicFramePr>
            <p:cNvPr id="47" name="Chart 46">
              <a:extLst>
                <a:ext uri="{FF2B5EF4-FFF2-40B4-BE49-F238E27FC236}">
                  <a16:creationId xmlns:a16="http://schemas.microsoft.com/office/drawing/2014/main" id="{EF66E3A1-3E7C-304E-9FAC-3302B751E5DF}"/>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7"/>
            </a:graphicData>
          </a:graphic>
        </p:graphicFrame>
        <p:sp>
          <p:nvSpPr>
            <p:cNvPr id="48" name="TextBox 47">
              <a:extLst>
                <a:ext uri="{FF2B5EF4-FFF2-40B4-BE49-F238E27FC236}">
                  <a16:creationId xmlns:a16="http://schemas.microsoft.com/office/drawing/2014/main" id="{E7D9F81E-42F6-2145-9E3D-B1AF670927F0}"/>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31%</a:t>
              </a:r>
            </a:p>
          </p:txBody>
        </p:sp>
      </p:grpSp>
      <p:grpSp>
        <p:nvGrpSpPr>
          <p:cNvPr id="49" name="Group 48">
            <a:extLst>
              <a:ext uri="{FF2B5EF4-FFF2-40B4-BE49-F238E27FC236}">
                <a16:creationId xmlns:a16="http://schemas.microsoft.com/office/drawing/2014/main" id="{412788C2-A833-C84C-AF18-CEFA51544B29}"/>
              </a:ext>
            </a:extLst>
          </p:cNvPr>
          <p:cNvGrpSpPr/>
          <p:nvPr/>
        </p:nvGrpSpPr>
        <p:grpSpPr>
          <a:xfrm>
            <a:off x="20931874" y="10159868"/>
            <a:ext cx="1721366" cy="940786"/>
            <a:chOff x="22189174" y="5190328"/>
            <a:chExt cx="1721366" cy="940786"/>
          </a:xfrm>
        </p:grpSpPr>
        <p:graphicFrame>
          <p:nvGraphicFramePr>
            <p:cNvPr id="50" name="Chart 49">
              <a:extLst>
                <a:ext uri="{FF2B5EF4-FFF2-40B4-BE49-F238E27FC236}">
                  <a16:creationId xmlns:a16="http://schemas.microsoft.com/office/drawing/2014/main" id="{030E26F3-7AE3-3948-B6BF-F2EB0A4487EA}"/>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8"/>
            </a:graphicData>
          </a:graphic>
        </p:graphicFrame>
        <p:sp>
          <p:nvSpPr>
            <p:cNvPr id="51" name="TextBox 50">
              <a:extLst>
                <a:ext uri="{FF2B5EF4-FFF2-40B4-BE49-F238E27FC236}">
                  <a16:creationId xmlns:a16="http://schemas.microsoft.com/office/drawing/2014/main" id="{1BCA72BA-4BFF-AB4D-9530-9BFDB6CAF585}"/>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29%</a:t>
              </a:r>
            </a:p>
          </p:txBody>
        </p:sp>
      </p:grpSp>
      <p:grpSp>
        <p:nvGrpSpPr>
          <p:cNvPr id="52" name="Group 51">
            <a:extLst>
              <a:ext uri="{FF2B5EF4-FFF2-40B4-BE49-F238E27FC236}">
                <a16:creationId xmlns:a16="http://schemas.microsoft.com/office/drawing/2014/main" id="{A931A693-6FD6-864A-895F-1D5B3061081C}"/>
              </a:ext>
            </a:extLst>
          </p:cNvPr>
          <p:cNvGrpSpPr/>
          <p:nvPr/>
        </p:nvGrpSpPr>
        <p:grpSpPr>
          <a:xfrm>
            <a:off x="20931874" y="10940814"/>
            <a:ext cx="1721366" cy="940786"/>
            <a:chOff x="22189174" y="5190328"/>
            <a:chExt cx="1721366" cy="940786"/>
          </a:xfrm>
        </p:grpSpPr>
        <p:graphicFrame>
          <p:nvGraphicFramePr>
            <p:cNvPr id="53" name="Chart 52">
              <a:extLst>
                <a:ext uri="{FF2B5EF4-FFF2-40B4-BE49-F238E27FC236}">
                  <a16:creationId xmlns:a16="http://schemas.microsoft.com/office/drawing/2014/main" id="{D0ACA9C0-AA92-0849-A0E3-45EC05117910}"/>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19"/>
            </a:graphicData>
          </a:graphic>
        </p:graphicFrame>
        <p:sp>
          <p:nvSpPr>
            <p:cNvPr id="54" name="TextBox 53">
              <a:extLst>
                <a:ext uri="{FF2B5EF4-FFF2-40B4-BE49-F238E27FC236}">
                  <a16:creationId xmlns:a16="http://schemas.microsoft.com/office/drawing/2014/main" id="{F6CDFC5E-D1A7-F743-83D8-8B78B9AF871E}"/>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27%</a:t>
              </a:r>
            </a:p>
          </p:txBody>
        </p:sp>
      </p:grpSp>
      <p:grpSp>
        <p:nvGrpSpPr>
          <p:cNvPr id="55" name="Group 54">
            <a:extLst>
              <a:ext uri="{FF2B5EF4-FFF2-40B4-BE49-F238E27FC236}">
                <a16:creationId xmlns:a16="http://schemas.microsoft.com/office/drawing/2014/main" id="{56219F3D-B6A8-864A-B4A2-662F931B2320}"/>
              </a:ext>
            </a:extLst>
          </p:cNvPr>
          <p:cNvGrpSpPr/>
          <p:nvPr/>
        </p:nvGrpSpPr>
        <p:grpSpPr>
          <a:xfrm>
            <a:off x="20931874" y="11721757"/>
            <a:ext cx="1721366" cy="940786"/>
            <a:chOff x="22189174" y="5190328"/>
            <a:chExt cx="1721366" cy="940786"/>
          </a:xfrm>
        </p:grpSpPr>
        <p:graphicFrame>
          <p:nvGraphicFramePr>
            <p:cNvPr id="56" name="Chart 55">
              <a:extLst>
                <a:ext uri="{FF2B5EF4-FFF2-40B4-BE49-F238E27FC236}">
                  <a16:creationId xmlns:a16="http://schemas.microsoft.com/office/drawing/2014/main" id="{CF9CF0D8-DA08-F542-8B9D-CEC484DDFC84}"/>
                </a:ext>
              </a:extLst>
            </p:cNvPr>
            <p:cNvGraphicFramePr/>
            <p:nvPr/>
          </p:nvGraphicFramePr>
          <p:xfrm>
            <a:off x="22189174" y="5190328"/>
            <a:ext cx="1036895" cy="940786"/>
          </p:xfrm>
          <a:graphic>
            <a:graphicData uri="http://schemas.openxmlformats.org/drawingml/2006/chart">
              <c:chart xmlns:c="http://schemas.openxmlformats.org/drawingml/2006/chart" xmlns:r="http://schemas.openxmlformats.org/officeDocument/2006/relationships" r:id="rId20"/>
            </a:graphicData>
          </a:graphic>
        </p:graphicFrame>
        <p:sp>
          <p:nvSpPr>
            <p:cNvPr id="57" name="TextBox 56">
              <a:extLst>
                <a:ext uri="{FF2B5EF4-FFF2-40B4-BE49-F238E27FC236}">
                  <a16:creationId xmlns:a16="http://schemas.microsoft.com/office/drawing/2014/main" id="{87E1DEEA-1D64-D64A-9FE4-22B43C11B8A4}"/>
                </a:ext>
              </a:extLst>
            </p:cNvPr>
            <p:cNvSpPr txBox="1"/>
            <p:nvPr/>
          </p:nvSpPr>
          <p:spPr>
            <a:xfrm>
              <a:off x="23006125" y="5377340"/>
              <a:ext cx="904415" cy="523220"/>
            </a:xfrm>
            <a:prstGeom prst="rect">
              <a:avLst/>
            </a:prstGeom>
            <a:noFill/>
          </p:spPr>
          <p:txBody>
            <a:bodyPr wrap="none" rtlCol="0">
              <a:spAutoFit/>
            </a:bodyPr>
            <a:lstStyle/>
            <a:p>
              <a:r>
                <a:rPr lang="en-US" sz="2800" b="1">
                  <a:solidFill>
                    <a:schemeClr val="accent2"/>
                  </a:solidFill>
                </a:rPr>
                <a:t>26%</a:t>
              </a:r>
            </a:p>
          </p:txBody>
        </p:sp>
      </p:grpSp>
    </p:spTree>
    <p:extLst>
      <p:ext uri="{BB962C8B-B14F-4D97-AF65-F5344CB8AC3E}">
        <p14:creationId xmlns:p14="http://schemas.microsoft.com/office/powerpoint/2010/main" val="3484296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0B2D8-6763-A746-A3F1-B8125E76BDD8}"/>
              </a:ext>
            </a:extLst>
          </p:cNvPr>
          <p:cNvSpPr>
            <a:spLocks noGrp="1"/>
          </p:cNvSpPr>
          <p:nvPr>
            <p:ph type="title"/>
          </p:nvPr>
        </p:nvSpPr>
        <p:spPr>
          <a:xfrm>
            <a:off x="1067059" y="809717"/>
            <a:ext cx="22253056" cy="1805915"/>
          </a:xfrm>
        </p:spPr>
        <p:txBody>
          <a:bodyPr/>
          <a:lstStyle/>
          <a:p>
            <a:r>
              <a:rPr lang="en-US" sz="5600" dirty="0"/>
              <a:t>Mobiles among the unbanked provide immediate CBDC access</a:t>
            </a:r>
          </a:p>
        </p:txBody>
      </p:sp>
      <p:sp>
        <p:nvSpPr>
          <p:cNvPr id="14" name="Content Placeholder 13">
            <a:extLst>
              <a:ext uri="{FF2B5EF4-FFF2-40B4-BE49-F238E27FC236}">
                <a16:creationId xmlns:a16="http://schemas.microsoft.com/office/drawing/2014/main" id="{898578F2-5DA4-9C4D-8421-E2B7C846D06B}"/>
              </a:ext>
            </a:extLst>
          </p:cNvPr>
          <p:cNvSpPr>
            <a:spLocks noGrp="1"/>
          </p:cNvSpPr>
          <p:nvPr>
            <p:ph idx="1"/>
          </p:nvPr>
        </p:nvSpPr>
        <p:spPr>
          <a:xfrm>
            <a:off x="1067059" y="2919044"/>
            <a:ext cx="7007266" cy="9434882"/>
          </a:xfrm>
        </p:spPr>
        <p:txBody>
          <a:bodyPr>
            <a:normAutofit/>
          </a:bodyPr>
          <a:lstStyle/>
          <a:p>
            <a:pPr>
              <a:spcAft>
                <a:spcPts val="1200"/>
              </a:spcAft>
            </a:pPr>
            <a:r>
              <a:rPr lang="en-US" sz="3600" dirty="0"/>
              <a:t>Large populations are dependent on cash payments across the world</a:t>
            </a:r>
          </a:p>
          <a:p>
            <a:pPr>
              <a:spcAft>
                <a:spcPts val="1200"/>
              </a:spcAft>
            </a:pPr>
            <a:r>
              <a:rPr lang="en-US" sz="3600" dirty="0"/>
              <a:t>More than 80% of transactions are still in cash</a:t>
            </a:r>
          </a:p>
          <a:p>
            <a:pPr>
              <a:spcAft>
                <a:spcPts val="1200"/>
              </a:spcAft>
            </a:pPr>
            <a:r>
              <a:rPr lang="en-US" sz="3600" dirty="0"/>
              <a:t>Lack of local services from commercial banks</a:t>
            </a:r>
          </a:p>
          <a:p>
            <a:pPr>
              <a:spcAft>
                <a:spcPts val="1200"/>
              </a:spcAft>
            </a:pPr>
            <a:r>
              <a:rPr lang="en-US" sz="3600" dirty="0"/>
              <a:t>CBDC funds are safer than private mobile funds</a:t>
            </a:r>
          </a:p>
          <a:p>
            <a:pPr>
              <a:spcAft>
                <a:spcPts val="1200"/>
              </a:spcAft>
            </a:pPr>
            <a:r>
              <a:rPr lang="en-US" sz="3600" dirty="0"/>
              <a:t>CBDC allows faster circulation  of money to increase GDP</a:t>
            </a:r>
          </a:p>
          <a:p>
            <a:pPr>
              <a:spcAft>
                <a:spcPts val="1200"/>
              </a:spcAft>
            </a:pPr>
            <a:r>
              <a:rPr lang="en-US" sz="3600" dirty="0"/>
              <a:t>Reduces the production volume of banknotes / coins and environmental impact</a:t>
            </a:r>
          </a:p>
        </p:txBody>
      </p:sp>
      <p:pic>
        <p:nvPicPr>
          <p:cNvPr id="6" name="Picture 5">
            <a:extLst>
              <a:ext uri="{FF2B5EF4-FFF2-40B4-BE49-F238E27FC236}">
                <a16:creationId xmlns:a16="http://schemas.microsoft.com/office/drawing/2014/main" id="{D7EFA950-CCB5-2C42-96E5-D1167FF50F7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262010" y="2919045"/>
            <a:ext cx="15355234" cy="9987238"/>
          </a:xfrm>
          <a:prstGeom prst="rect">
            <a:avLst/>
          </a:prstGeom>
          <a:ln>
            <a:noFill/>
          </a:ln>
        </p:spPr>
      </p:pic>
      <p:sp>
        <p:nvSpPr>
          <p:cNvPr id="3" name="Rectangle 2">
            <a:extLst>
              <a:ext uri="{FF2B5EF4-FFF2-40B4-BE49-F238E27FC236}">
                <a16:creationId xmlns:a16="http://schemas.microsoft.com/office/drawing/2014/main" id="{953FA662-9AF8-4749-894B-BA5DF48CF746}"/>
              </a:ext>
            </a:extLst>
          </p:cNvPr>
          <p:cNvSpPr/>
          <p:nvPr/>
        </p:nvSpPr>
        <p:spPr>
          <a:xfrm>
            <a:off x="8262009" y="2919044"/>
            <a:ext cx="8651624" cy="80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8" name="Picture 7">
            <a:extLst>
              <a:ext uri="{FF2B5EF4-FFF2-40B4-BE49-F238E27FC236}">
                <a16:creationId xmlns:a16="http://schemas.microsoft.com/office/drawing/2014/main" id="{9E4195EA-A8B1-EC40-BCF9-718F076B6A6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11" name="TextBox 10">
            <a:extLst>
              <a:ext uri="{FF2B5EF4-FFF2-40B4-BE49-F238E27FC236}">
                <a16:creationId xmlns:a16="http://schemas.microsoft.com/office/drawing/2014/main" id="{602AA274-0BF0-AD44-8147-6B3EB1E8F3DA}"/>
              </a:ext>
            </a:extLst>
          </p:cNvPr>
          <p:cNvSpPr txBox="1"/>
          <p:nvPr/>
        </p:nvSpPr>
        <p:spPr>
          <a:xfrm>
            <a:off x="8481439" y="2969213"/>
            <a:ext cx="13063622" cy="707886"/>
          </a:xfrm>
          <a:prstGeom prst="rect">
            <a:avLst/>
          </a:prstGeom>
          <a:noFill/>
        </p:spPr>
        <p:txBody>
          <a:bodyPr wrap="square" rtlCol="0">
            <a:spAutoFit/>
          </a:bodyPr>
          <a:lstStyle/>
          <a:p>
            <a:pPr defTabSz="1828800">
              <a:defRPr/>
            </a:pPr>
            <a:r>
              <a:rPr lang="en-US" sz="4000" b="1" dirty="0">
                <a:solidFill>
                  <a:srgbClr val="E3572C"/>
                </a:solidFill>
                <a:latin typeface="Arial" panose="020B0604020202020204" pitchFamily="34" charset="0"/>
                <a:cs typeface="Arial" panose="020B0604020202020204" pitchFamily="34" charset="0"/>
              </a:rPr>
              <a:t>66% of unbanked in the world have a mobile phone</a:t>
            </a:r>
          </a:p>
        </p:txBody>
      </p:sp>
    </p:spTree>
    <p:extLst>
      <p:ext uri="{BB962C8B-B14F-4D97-AF65-F5344CB8AC3E}">
        <p14:creationId xmlns:p14="http://schemas.microsoft.com/office/powerpoint/2010/main" val="28556703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0B2D8-6763-A746-A3F1-B8125E76BDD8}"/>
              </a:ext>
            </a:extLst>
          </p:cNvPr>
          <p:cNvSpPr>
            <a:spLocks noGrp="1"/>
          </p:cNvSpPr>
          <p:nvPr>
            <p:ph type="title"/>
          </p:nvPr>
        </p:nvSpPr>
        <p:spPr>
          <a:xfrm>
            <a:off x="1067059" y="809717"/>
            <a:ext cx="22253056" cy="1805915"/>
          </a:xfrm>
        </p:spPr>
        <p:txBody>
          <a:bodyPr/>
          <a:lstStyle/>
          <a:p>
            <a:r>
              <a:rPr lang="en-US" sz="6000" dirty="0"/>
              <a:t>Market Example: Cash use in Sub-Saharan Africa</a:t>
            </a:r>
            <a:endParaRPr lang="en-US" sz="5600" dirty="0"/>
          </a:p>
        </p:txBody>
      </p:sp>
      <p:sp>
        <p:nvSpPr>
          <p:cNvPr id="14" name="Content Placeholder 13">
            <a:extLst>
              <a:ext uri="{FF2B5EF4-FFF2-40B4-BE49-F238E27FC236}">
                <a16:creationId xmlns:a16="http://schemas.microsoft.com/office/drawing/2014/main" id="{898578F2-5DA4-9C4D-8421-E2B7C846D06B}"/>
              </a:ext>
            </a:extLst>
          </p:cNvPr>
          <p:cNvSpPr>
            <a:spLocks noGrp="1"/>
          </p:cNvSpPr>
          <p:nvPr>
            <p:ph idx="1"/>
          </p:nvPr>
        </p:nvSpPr>
        <p:spPr>
          <a:xfrm>
            <a:off x="1067059" y="4416724"/>
            <a:ext cx="7007266" cy="7937201"/>
          </a:xfrm>
        </p:spPr>
        <p:txBody>
          <a:bodyPr>
            <a:normAutofit/>
          </a:bodyPr>
          <a:lstStyle/>
          <a:p>
            <a:pPr>
              <a:lnSpc>
                <a:spcPct val="100000"/>
              </a:lnSpc>
              <a:spcBef>
                <a:spcPts val="4400"/>
              </a:spcBef>
              <a:spcAft>
                <a:spcPts val="3000"/>
              </a:spcAft>
            </a:pPr>
            <a:r>
              <a:rPr lang="en-US" sz="3600" dirty="0">
                <a:latin typeface="Arial" panose="020B0604020202020204" pitchFamily="34" charset="0"/>
                <a:cs typeface="Arial" panose="020B0604020202020204" pitchFamily="34" charset="0"/>
              </a:rPr>
              <a:t>Large populations in Africa are dependent on cash payments</a:t>
            </a:r>
          </a:p>
          <a:p>
            <a:pPr>
              <a:lnSpc>
                <a:spcPct val="100000"/>
              </a:lnSpc>
              <a:spcBef>
                <a:spcPts val="4400"/>
              </a:spcBef>
              <a:spcAft>
                <a:spcPts val="3000"/>
              </a:spcAft>
            </a:pPr>
            <a:r>
              <a:rPr lang="en-US" sz="3600" dirty="0">
                <a:latin typeface="Arial" panose="020B0604020202020204" pitchFamily="34" charset="0"/>
                <a:cs typeface="Arial" panose="020B0604020202020204" pitchFamily="34" charset="0"/>
              </a:rPr>
              <a:t>Rates of mobile phones among the unbanked allows for immediate CBDC access</a:t>
            </a:r>
          </a:p>
          <a:p>
            <a:pPr>
              <a:lnSpc>
                <a:spcPct val="100000"/>
              </a:lnSpc>
              <a:spcBef>
                <a:spcPts val="4400"/>
              </a:spcBef>
              <a:spcAft>
                <a:spcPts val="3000"/>
              </a:spcAft>
            </a:pPr>
            <a:r>
              <a:rPr lang="en-US" sz="3600" dirty="0">
                <a:latin typeface="Arial" panose="020B0604020202020204" pitchFamily="34" charset="0"/>
                <a:cs typeface="Arial" panose="020B0604020202020204" pitchFamily="34" charset="0"/>
              </a:rPr>
              <a:t>CBDC offered over mobile is safer and less expensive for users and merchants</a:t>
            </a:r>
          </a:p>
        </p:txBody>
      </p:sp>
      <p:pic>
        <p:nvPicPr>
          <p:cNvPr id="8" name="Picture 7">
            <a:extLst>
              <a:ext uri="{FF2B5EF4-FFF2-40B4-BE49-F238E27FC236}">
                <a16:creationId xmlns:a16="http://schemas.microsoft.com/office/drawing/2014/main" id="{9E4195EA-A8B1-EC40-BCF9-718F076B6A6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pic>
        <p:nvPicPr>
          <p:cNvPr id="9" name="Picture 8">
            <a:extLst>
              <a:ext uri="{FF2B5EF4-FFF2-40B4-BE49-F238E27FC236}">
                <a16:creationId xmlns:a16="http://schemas.microsoft.com/office/drawing/2014/main" id="{0D21F8F1-A212-7642-9CDB-B7E7C96461A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62011" y="2752786"/>
            <a:ext cx="15355234" cy="9998222"/>
          </a:xfrm>
          <a:prstGeom prst="rect">
            <a:avLst/>
          </a:prstGeom>
          <a:ln>
            <a:noFill/>
          </a:ln>
        </p:spPr>
      </p:pic>
      <p:sp>
        <p:nvSpPr>
          <p:cNvPr id="3" name="Rectangle 2">
            <a:extLst>
              <a:ext uri="{FF2B5EF4-FFF2-40B4-BE49-F238E27FC236}">
                <a16:creationId xmlns:a16="http://schemas.microsoft.com/office/drawing/2014/main" id="{953FA662-9AF8-4749-894B-BA5DF48CF746}"/>
              </a:ext>
            </a:extLst>
          </p:cNvPr>
          <p:cNvSpPr/>
          <p:nvPr/>
        </p:nvSpPr>
        <p:spPr>
          <a:xfrm>
            <a:off x="8262011" y="2790037"/>
            <a:ext cx="12665672" cy="808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 name="TextBox 10">
            <a:extLst>
              <a:ext uri="{FF2B5EF4-FFF2-40B4-BE49-F238E27FC236}">
                <a16:creationId xmlns:a16="http://schemas.microsoft.com/office/drawing/2014/main" id="{602AA274-0BF0-AD44-8147-6B3EB1E8F3DA}"/>
              </a:ext>
            </a:extLst>
          </p:cNvPr>
          <p:cNvSpPr txBox="1"/>
          <p:nvPr/>
        </p:nvSpPr>
        <p:spPr>
          <a:xfrm>
            <a:off x="8481438" y="2659798"/>
            <a:ext cx="13636689" cy="707886"/>
          </a:xfrm>
          <a:prstGeom prst="rect">
            <a:avLst/>
          </a:prstGeom>
          <a:noFill/>
        </p:spPr>
        <p:txBody>
          <a:bodyPr wrap="square" rtlCol="0">
            <a:spAutoFit/>
          </a:bodyPr>
          <a:lstStyle/>
          <a:p>
            <a:r>
              <a:rPr lang="en-US" sz="4000" b="1" dirty="0">
                <a:solidFill>
                  <a:srgbClr val="E3572C"/>
                </a:solidFill>
                <a:latin typeface="Arial" panose="020B0604020202020204" pitchFamily="34" charset="0"/>
                <a:cs typeface="Arial" panose="020B0604020202020204" pitchFamily="34" charset="0"/>
              </a:rPr>
              <a:t>235 million unbanked people receive farm pay in cash </a:t>
            </a:r>
          </a:p>
        </p:txBody>
      </p:sp>
      <p:sp>
        <p:nvSpPr>
          <p:cNvPr id="10" name="Oval 9">
            <a:extLst>
              <a:ext uri="{FF2B5EF4-FFF2-40B4-BE49-F238E27FC236}">
                <a16:creationId xmlns:a16="http://schemas.microsoft.com/office/drawing/2014/main" id="{C1BE2F97-72E8-9E4F-87D0-CAD544E10C9B}"/>
              </a:ext>
            </a:extLst>
          </p:cNvPr>
          <p:cNvSpPr/>
          <p:nvPr/>
        </p:nvSpPr>
        <p:spPr>
          <a:xfrm>
            <a:off x="13359242" y="6399274"/>
            <a:ext cx="4728801" cy="4728801"/>
          </a:xfrm>
          <a:prstGeom prst="ellipse">
            <a:avLst/>
          </a:prstGeom>
          <a:noFill/>
          <a:ln w="57150">
            <a:solidFill>
              <a:srgbClr val="E357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Tree>
    <p:extLst>
      <p:ext uri="{BB962C8B-B14F-4D97-AF65-F5344CB8AC3E}">
        <p14:creationId xmlns:p14="http://schemas.microsoft.com/office/powerpoint/2010/main" val="8787891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B238-8915-3443-A103-9CD4EDF166B2}"/>
              </a:ext>
            </a:extLst>
          </p:cNvPr>
          <p:cNvSpPr>
            <a:spLocks noGrp="1"/>
          </p:cNvSpPr>
          <p:nvPr>
            <p:ph type="title"/>
          </p:nvPr>
        </p:nvSpPr>
        <p:spPr>
          <a:xfrm>
            <a:off x="1676619" y="730251"/>
            <a:ext cx="21033938" cy="1679850"/>
          </a:xfrm>
        </p:spPr>
        <p:txBody>
          <a:bodyPr/>
          <a:lstStyle/>
          <a:p>
            <a:r>
              <a:rPr lang="en-US" sz="7200" dirty="0"/>
              <a:t>Global Market for CBDC</a:t>
            </a:r>
          </a:p>
        </p:txBody>
      </p:sp>
      <p:pic>
        <p:nvPicPr>
          <p:cNvPr id="22" name="Content Placeholder 5">
            <a:extLst>
              <a:ext uri="{FF2B5EF4-FFF2-40B4-BE49-F238E27FC236}">
                <a16:creationId xmlns:a16="http://schemas.microsoft.com/office/drawing/2014/main" id="{98382999-0C6B-004A-A444-1CE81809DB8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2257" y="5648476"/>
            <a:ext cx="18442056" cy="2419048"/>
          </a:xfrm>
          <a:prstGeom prst="rect">
            <a:avLst/>
          </a:prstGeom>
          <a:effectLst>
            <a:softEdge rad="152400"/>
          </a:effectLst>
        </p:spPr>
      </p:pic>
      <p:sp>
        <p:nvSpPr>
          <p:cNvPr id="23" name="Left Brace 22">
            <a:extLst>
              <a:ext uri="{FF2B5EF4-FFF2-40B4-BE49-F238E27FC236}">
                <a16:creationId xmlns:a16="http://schemas.microsoft.com/office/drawing/2014/main" id="{7F2BA3F9-2126-4448-B81B-65764AB43DA3}"/>
              </a:ext>
            </a:extLst>
          </p:cNvPr>
          <p:cNvSpPr/>
          <p:nvPr/>
        </p:nvSpPr>
        <p:spPr>
          <a:xfrm rot="16200000" flipV="1">
            <a:off x="6485923" y="4691546"/>
            <a:ext cx="2031324" cy="8171051"/>
          </a:xfrm>
          <a:prstGeom prst="leftBrace">
            <a:avLst>
              <a:gd name="adj1" fmla="val 29545"/>
              <a:gd name="adj2" fmla="val 6246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25" name="TextBox 24">
            <a:extLst>
              <a:ext uri="{FF2B5EF4-FFF2-40B4-BE49-F238E27FC236}">
                <a16:creationId xmlns:a16="http://schemas.microsoft.com/office/drawing/2014/main" id="{4E537E3B-6350-8F4D-9454-95D5A7FE3602}"/>
              </a:ext>
            </a:extLst>
          </p:cNvPr>
          <p:cNvSpPr txBox="1"/>
          <p:nvPr/>
        </p:nvSpPr>
        <p:spPr>
          <a:xfrm>
            <a:off x="2858282" y="9835334"/>
            <a:ext cx="7396626" cy="1938992"/>
          </a:xfrm>
          <a:prstGeom prst="rect">
            <a:avLst/>
          </a:prstGeom>
          <a:noFill/>
        </p:spPr>
        <p:txBody>
          <a:bodyPr wrap="square" rtlCol="0">
            <a:spAutoFit/>
          </a:bodyPr>
          <a:lstStyle/>
          <a:p>
            <a:pPr algn="ctr"/>
            <a:r>
              <a:rPr lang="en-US" sz="4000" b="1" dirty="0">
                <a:solidFill>
                  <a:schemeClr val="accent1">
                    <a:lumMod val="75000"/>
                  </a:schemeClr>
                </a:solidFill>
              </a:rPr>
              <a:t>Focus for Financial Inclusion</a:t>
            </a:r>
          </a:p>
          <a:p>
            <a:pPr algn="ctr"/>
            <a:r>
              <a:rPr lang="en-US" sz="4000" b="1" dirty="0">
                <a:solidFill>
                  <a:schemeClr val="accent1">
                    <a:lumMod val="75000"/>
                  </a:schemeClr>
                </a:solidFill>
              </a:rPr>
              <a:t>Focus for Higher Unbanked</a:t>
            </a:r>
          </a:p>
          <a:p>
            <a:pPr algn="ctr"/>
            <a:r>
              <a:rPr lang="en-US" sz="4000" b="1" dirty="0">
                <a:solidFill>
                  <a:schemeClr val="accent1">
                    <a:lumMod val="75000"/>
                  </a:schemeClr>
                </a:solidFill>
              </a:rPr>
              <a:t>Focus for Lower UN-HDI</a:t>
            </a:r>
          </a:p>
        </p:txBody>
      </p:sp>
      <p:sp>
        <p:nvSpPr>
          <p:cNvPr id="26" name="TextBox 25">
            <a:extLst>
              <a:ext uri="{FF2B5EF4-FFF2-40B4-BE49-F238E27FC236}">
                <a16:creationId xmlns:a16="http://schemas.microsoft.com/office/drawing/2014/main" id="{2FCF1A33-92F1-534E-A521-6AFD7A131A39}"/>
              </a:ext>
            </a:extLst>
          </p:cNvPr>
          <p:cNvSpPr txBox="1"/>
          <p:nvPr/>
        </p:nvSpPr>
        <p:spPr>
          <a:xfrm>
            <a:off x="10457184" y="8783237"/>
            <a:ext cx="2953422" cy="1938992"/>
          </a:xfrm>
          <a:prstGeom prst="rect">
            <a:avLst/>
          </a:prstGeom>
          <a:noFill/>
        </p:spPr>
        <p:txBody>
          <a:bodyPr wrap="square" rtlCol="0">
            <a:spAutoFit/>
          </a:bodyPr>
          <a:lstStyle/>
          <a:p>
            <a:pPr algn="ctr"/>
            <a:r>
              <a:rPr lang="en-US" sz="4000" b="1" dirty="0">
                <a:solidFill>
                  <a:schemeClr val="accent6">
                    <a:lumMod val="75000"/>
                  </a:schemeClr>
                </a:solidFill>
              </a:rPr>
              <a:t>Strongest market model</a:t>
            </a:r>
          </a:p>
        </p:txBody>
      </p:sp>
      <p:sp>
        <p:nvSpPr>
          <p:cNvPr id="27" name="Left Brace 26">
            <a:extLst>
              <a:ext uri="{FF2B5EF4-FFF2-40B4-BE49-F238E27FC236}">
                <a16:creationId xmlns:a16="http://schemas.microsoft.com/office/drawing/2014/main" id="{1E1C221E-3081-1B4D-82EF-3DE5D4C2E3E9}"/>
              </a:ext>
            </a:extLst>
          </p:cNvPr>
          <p:cNvSpPr/>
          <p:nvPr/>
        </p:nvSpPr>
        <p:spPr>
          <a:xfrm rot="16200000" flipV="1">
            <a:off x="9774509" y="4141699"/>
            <a:ext cx="1153304" cy="7964566"/>
          </a:xfrm>
          <a:prstGeom prst="leftBrace">
            <a:avLst>
              <a:gd name="adj1" fmla="val 29545"/>
              <a:gd name="adj2" fmla="val 28346"/>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28" name="Left Brace 27">
            <a:extLst>
              <a:ext uri="{FF2B5EF4-FFF2-40B4-BE49-F238E27FC236}">
                <a16:creationId xmlns:a16="http://schemas.microsoft.com/office/drawing/2014/main" id="{2EB97E82-DFA5-F34B-AB22-E84BA8F2FF42}"/>
              </a:ext>
            </a:extLst>
          </p:cNvPr>
          <p:cNvSpPr/>
          <p:nvPr/>
        </p:nvSpPr>
        <p:spPr>
          <a:xfrm rot="16200000" flipV="1">
            <a:off x="15016812" y="6357469"/>
            <a:ext cx="1618446" cy="3998162"/>
          </a:xfrm>
          <a:prstGeom prst="leftBrace">
            <a:avLst>
              <a:gd name="adj1" fmla="val 29545"/>
              <a:gd name="adj2" fmla="val 39838"/>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29" name="TextBox 28">
            <a:extLst>
              <a:ext uri="{FF2B5EF4-FFF2-40B4-BE49-F238E27FC236}">
                <a16:creationId xmlns:a16="http://schemas.microsoft.com/office/drawing/2014/main" id="{C1281B6B-3DF9-6C47-B43D-A87202728828}"/>
              </a:ext>
            </a:extLst>
          </p:cNvPr>
          <p:cNvSpPr txBox="1"/>
          <p:nvPr/>
        </p:nvSpPr>
        <p:spPr>
          <a:xfrm>
            <a:off x="14049919" y="9343393"/>
            <a:ext cx="5055280" cy="1938992"/>
          </a:xfrm>
          <a:prstGeom prst="rect">
            <a:avLst/>
          </a:prstGeom>
          <a:noFill/>
        </p:spPr>
        <p:txBody>
          <a:bodyPr wrap="square" rtlCol="0">
            <a:spAutoFit/>
          </a:bodyPr>
          <a:lstStyle/>
          <a:p>
            <a:pPr algn="ctr"/>
            <a:r>
              <a:rPr lang="en-US" sz="4000" b="1" dirty="0">
                <a:solidFill>
                  <a:srgbClr val="C00000"/>
                </a:solidFill>
              </a:rPr>
              <a:t>Bespoke, internal and custom solutions</a:t>
            </a:r>
          </a:p>
        </p:txBody>
      </p:sp>
      <p:sp>
        <p:nvSpPr>
          <p:cNvPr id="30" name="Left Brace 29">
            <a:extLst>
              <a:ext uri="{FF2B5EF4-FFF2-40B4-BE49-F238E27FC236}">
                <a16:creationId xmlns:a16="http://schemas.microsoft.com/office/drawing/2014/main" id="{461BB329-7CBB-1243-9B72-CB69E6FF035E}"/>
              </a:ext>
            </a:extLst>
          </p:cNvPr>
          <p:cNvSpPr/>
          <p:nvPr/>
        </p:nvSpPr>
        <p:spPr>
          <a:xfrm rot="16200000" flipV="1">
            <a:off x="2186043" y="6992563"/>
            <a:ext cx="1153306" cy="2659517"/>
          </a:xfrm>
          <a:prstGeom prst="leftBrace">
            <a:avLst>
              <a:gd name="adj1" fmla="val 29545"/>
              <a:gd name="adj2" fmla="val 67377"/>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p>
        </p:txBody>
      </p:sp>
      <p:sp>
        <p:nvSpPr>
          <p:cNvPr id="31" name="TextBox 30">
            <a:extLst>
              <a:ext uri="{FF2B5EF4-FFF2-40B4-BE49-F238E27FC236}">
                <a16:creationId xmlns:a16="http://schemas.microsoft.com/office/drawing/2014/main" id="{AE3ED851-A555-8743-BC11-1AA000E56637}"/>
              </a:ext>
            </a:extLst>
          </p:cNvPr>
          <p:cNvSpPr txBox="1"/>
          <p:nvPr/>
        </p:nvSpPr>
        <p:spPr>
          <a:xfrm>
            <a:off x="1139032" y="8802502"/>
            <a:ext cx="2953422" cy="707886"/>
          </a:xfrm>
          <a:prstGeom prst="rect">
            <a:avLst/>
          </a:prstGeom>
          <a:noFill/>
        </p:spPr>
        <p:txBody>
          <a:bodyPr wrap="square" rtlCol="0">
            <a:spAutoFit/>
          </a:bodyPr>
          <a:lstStyle/>
          <a:p>
            <a:pPr algn="ctr"/>
            <a:r>
              <a:rPr lang="en-US" sz="4000" b="1" dirty="0">
                <a:solidFill>
                  <a:schemeClr val="tx1">
                    <a:lumMod val="50000"/>
                    <a:lumOff val="50000"/>
                  </a:schemeClr>
                </a:solidFill>
              </a:rPr>
              <a:t>Viable?</a:t>
            </a:r>
          </a:p>
        </p:txBody>
      </p:sp>
      <p:sp>
        <p:nvSpPr>
          <p:cNvPr id="32" name="TextBox 31">
            <a:extLst>
              <a:ext uri="{FF2B5EF4-FFF2-40B4-BE49-F238E27FC236}">
                <a16:creationId xmlns:a16="http://schemas.microsoft.com/office/drawing/2014/main" id="{7FE6305C-0787-634D-8AD2-AA585318F773}"/>
              </a:ext>
            </a:extLst>
          </p:cNvPr>
          <p:cNvSpPr txBox="1"/>
          <p:nvPr/>
        </p:nvSpPr>
        <p:spPr>
          <a:xfrm>
            <a:off x="1414409" y="2782091"/>
            <a:ext cx="3429344"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Very Small:</a:t>
            </a:r>
          </a:p>
          <a:p>
            <a:pPr algn="ctr" defTabSz="1485900">
              <a:defRPr/>
            </a:pPr>
            <a:r>
              <a:rPr lang="en-US" sz="3200" b="1" dirty="0">
                <a:solidFill>
                  <a:prstClr val="black"/>
                </a:solidFill>
                <a:latin typeface="Arial" panose="020B0604020202020204" pitchFamily="34" charset="0"/>
                <a:cs typeface="Arial" panose="020B0604020202020204" pitchFamily="34" charset="0"/>
              </a:rPr>
              <a:t>&lt; 500,000 pop</a:t>
            </a:r>
          </a:p>
          <a:p>
            <a:pPr algn="ctr" defTabSz="1485900">
              <a:defRPr/>
            </a:pPr>
            <a:r>
              <a:rPr lang="en-US" sz="3200" b="1" dirty="0">
                <a:solidFill>
                  <a:prstClr val="black"/>
                </a:solidFill>
                <a:latin typeface="Arial" panose="020B0604020202020204" pitchFamily="34" charset="0"/>
                <a:cs typeface="Arial" panose="020B0604020202020204" pitchFamily="34" charset="0"/>
              </a:rPr>
              <a:t>70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29%</a:t>
            </a:r>
          </a:p>
        </p:txBody>
      </p:sp>
      <p:sp>
        <p:nvSpPr>
          <p:cNvPr id="33" name="TextBox 32">
            <a:extLst>
              <a:ext uri="{FF2B5EF4-FFF2-40B4-BE49-F238E27FC236}">
                <a16:creationId xmlns:a16="http://schemas.microsoft.com/office/drawing/2014/main" id="{40C29BE6-8CBF-C249-84E5-2A78BE029165}"/>
              </a:ext>
            </a:extLst>
          </p:cNvPr>
          <p:cNvSpPr txBox="1"/>
          <p:nvPr/>
        </p:nvSpPr>
        <p:spPr>
          <a:xfrm>
            <a:off x="5170504" y="2778150"/>
            <a:ext cx="3471906"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Small:</a:t>
            </a:r>
          </a:p>
          <a:p>
            <a:pPr algn="ctr" defTabSz="1485900">
              <a:defRPr/>
            </a:pPr>
            <a:r>
              <a:rPr lang="en-US" sz="3200" b="1" dirty="0">
                <a:solidFill>
                  <a:prstClr val="black"/>
                </a:solidFill>
                <a:latin typeface="Arial" panose="020B0604020202020204" pitchFamily="34" charset="0"/>
                <a:cs typeface="Arial" panose="020B0604020202020204" pitchFamily="34" charset="0"/>
              </a:rPr>
              <a:t>0.5m to 5.0m p</a:t>
            </a:r>
          </a:p>
          <a:p>
            <a:pPr algn="ctr" defTabSz="1485900">
              <a:defRPr/>
            </a:pPr>
            <a:r>
              <a:rPr lang="en-US" sz="3200" b="1" dirty="0">
                <a:solidFill>
                  <a:prstClr val="black"/>
                </a:solidFill>
                <a:latin typeface="Arial" panose="020B0604020202020204" pitchFamily="34" charset="0"/>
                <a:cs typeface="Arial" panose="020B0604020202020204" pitchFamily="34" charset="0"/>
              </a:rPr>
              <a:t>50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20%</a:t>
            </a:r>
          </a:p>
        </p:txBody>
      </p:sp>
      <p:sp>
        <p:nvSpPr>
          <p:cNvPr id="34" name="TextBox 33">
            <a:extLst>
              <a:ext uri="{FF2B5EF4-FFF2-40B4-BE49-F238E27FC236}">
                <a16:creationId xmlns:a16="http://schemas.microsoft.com/office/drawing/2014/main" id="{EB45996A-473D-A143-B80B-A8F54DA63E2E}"/>
              </a:ext>
            </a:extLst>
          </p:cNvPr>
          <p:cNvSpPr txBox="1"/>
          <p:nvPr/>
        </p:nvSpPr>
        <p:spPr>
          <a:xfrm>
            <a:off x="8944295" y="2789257"/>
            <a:ext cx="3060380"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Medium:</a:t>
            </a:r>
          </a:p>
          <a:p>
            <a:pPr algn="ctr" defTabSz="1485900">
              <a:defRPr/>
            </a:pPr>
            <a:r>
              <a:rPr lang="en-US" sz="3200" b="1" dirty="0">
                <a:solidFill>
                  <a:prstClr val="black"/>
                </a:solidFill>
                <a:latin typeface="Arial" panose="020B0604020202020204" pitchFamily="34" charset="0"/>
                <a:cs typeface="Arial" panose="020B0604020202020204" pitchFamily="34" charset="0"/>
              </a:rPr>
              <a:t>5m to 25m p</a:t>
            </a:r>
          </a:p>
          <a:p>
            <a:pPr algn="ctr" defTabSz="1485900">
              <a:defRPr/>
            </a:pPr>
            <a:r>
              <a:rPr lang="en-US" sz="3200" b="1" dirty="0">
                <a:solidFill>
                  <a:prstClr val="black"/>
                </a:solidFill>
                <a:latin typeface="Arial" panose="020B0604020202020204" pitchFamily="34" charset="0"/>
                <a:cs typeface="Arial" panose="020B0604020202020204" pitchFamily="34" charset="0"/>
              </a:rPr>
              <a:t>70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29%</a:t>
            </a:r>
          </a:p>
        </p:txBody>
      </p:sp>
      <p:sp>
        <p:nvSpPr>
          <p:cNvPr id="35" name="TextBox 34">
            <a:extLst>
              <a:ext uri="{FF2B5EF4-FFF2-40B4-BE49-F238E27FC236}">
                <a16:creationId xmlns:a16="http://schemas.microsoft.com/office/drawing/2014/main" id="{3FCF5998-428B-A545-A642-6D596E9D8304}"/>
              </a:ext>
            </a:extLst>
          </p:cNvPr>
          <p:cNvSpPr txBox="1"/>
          <p:nvPr/>
        </p:nvSpPr>
        <p:spPr>
          <a:xfrm>
            <a:off x="12434316" y="2778148"/>
            <a:ext cx="3239718"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Large:</a:t>
            </a:r>
          </a:p>
          <a:p>
            <a:pPr algn="ctr" defTabSz="1485900">
              <a:defRPr/>
            </a:pPr>
            <a:r>
              <a:rPr lang="en-US" sz="3200" b="1" dirty="0">
                <a:solidFill>
                  <a:prstClr val="black"/>
                </a:solidFill>
                <a:latin typeface="Arial" panose="020B0604020202020204" pitchFamily="34" charset="0"/>
                <a:cs typeface="Arial" panose="020B0604020202020204" pitchFamily="34" charset="0"/>
              </a:rPr>
              <a:t>25m to 100m p</a:t>
            </a:r>
          </a:p>
          <a:p>
            <a:pPr algn="ctr" defTabSz="1485900">
              <a:defRPr/>
            </a:pPr>
            <a:r>
              <a:rPr lang="en-US" sz="3200" b="1" dirty="0">
                <a:solidFill>
                  <a:prstClr val="black"/>
                </a:solidFill>
                <a:latin typeface="Arial" panose="020B0604020202020204" pitchFamily="34" charset="0"/>
                <a:cs typeface="Arial" panose="020B0604020202020204" pitchFamily="34" charset="0"/>
              </a:rPr>
              <a:t>40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17%</a:t>
            </a:r>
          </a:p>
        </p:txBody>
      </p:sp>
      <p:sp>
        <p:nvSpPr>
          <p:cNvPr id="36" name="TextBox 35">
            <a:extLst>
              <a:ext uri="{FF2B5EF4-FFF2-40B4-BE49-F238E27FC236}">
                <a16:creationId xmlns:a16="http://schemas.microsoft.com/office/drawing/2014/main" id="{82F5A43B-FA48-F443-8AC6-3E5698B082A5}"/>
              </a:ext>
            </a:extLst>
          </p:cNvPr>
          <p:cNvSpPr txBox="1"/>
          <p:nvPr/>
        </p:nvSpPr>
        <p:spPr>
          <a:xfrm>
            <a:off x="16215268" y="2770577"/>
            <a:ext cx="3001402"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Very Large:</a:t>
            </a:r>
          </a:p>
          <a:p>
            <a:pPr algn="ctr" defTabSz="1485900">
              <a:defRPr/>
            </a:pPr>
            <a:r>
              <a:rPr lang="en-US" sz="3200" b="1" dirty="0">
                <a:solidFill>
                  <a:prstClr val="black"/>
                </a:solidFill>
                <a:latin typeface="Arial" panose="020B0604020202020204" pitchFamily="34" charset="0"/>
                <a:cs typeface="Arial" panose="020B0604020202020204" pitchFamily="34" charset="0"/>
              </a:rPr>
              <a:t>&gt; 100m pop</a:t>
            </a:r>
          </a:p>
          <a:p>
            <a:pPr algn="ctr" defTabSz="1485900">
              <a:defRPr/>
            </a:pPr>
            <a:r>
              <a:rPr lang="en-US" sz="3200" b="1" dirty="0">
                <a:solidFill>
                  <a:prstClr val="black"/>
                </a:solidFill>
                <a:latin typeface="Arial" panose="020B0604020202020204" pitchFamily="34" charset="0"/>
                <a:cs typeface="Arial" panose="020B0604020202020204" pitchFamily="34" charset="0"/>
              </a:rPr>
              <a:t>12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5%</a:t>
            </a:r>
          </a:p>
        </p:txBody>
      </p:sp>
      <p:sp>
        <p:nvSpPr>
          <p:cNvPr id="37" name="Left Brace 36">
            <a:extLst>
              <a:ext uri="{FF2B5EF4-FFF2-40B4-BE49-F238E27FC236}">
                <a16:creationId xmlns:a16="http://schemas.microsoft.com/office/drawing/2014/main" id="{F768ED9E-109A-7040-A0A3-48DF940A5899}"/>
              </a:ext>
            </a:extLst>
          </p:cNvPr>
          <p:cNvSpPr/>
          <p:nvPr/>
        </p:nvSpPr>
        <p:spPr>
          <a:xfrm rot="5400000">
            <a:off x="2804319" y="3705334"/>
            <a:ext cx="528936" cy="3380376"/>
          </a:xfrm>
          <a:prstGeom prst="leftBrace">
            <a:avLst>
              <a:gd name="adj1" fmla="val 295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485900">
              <a:defRPr/>
            </a:pPr>
            <a:endParaRPr lang="en-US" sz="2926">
              <a:solidFill>
                <a:prstClr val="black"/>
              </a:solidFill>
              <a:latin typeface="Calibri" panose="020F0502020204030204"/>
            </a:endParaRPr>
          </a:p>
        </p:txBody>
      </p:sp>
      <p:sp>
        <p:nvSpPr>
          <p:cNvPr id="38" name="Left Brace 37">
            <a:extLst>
              <a:ext uri="{FF2B5EF4-FFF2-40B4-BE49-F238E27FC236}">
                <a16:creationId xmlns:a16="http://schemas.microsoft.com/office/drawing/2014/main" id="{31872148-B821-0349-8F14-134297D6CA52}"/>
              </a:ext>
            </a:extLst>
          </p:cNvPr>
          <p:cNvSpPr/>
          <p:nvPr/>
        </p:nvSpPr>
        <p:spPr>
          <a:xfrm rot="5400000">
            <a:off x="6455567" y="3695074"/>
            <a:ext cx="528932" cy="3380376"/>
          </a:xfrm>
          <a:prstGeom prst="leftBrace">
            <a:avLst>
              <a:gd name="adj1" fmla="val 295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485900">
              <a:defRPr/>
            </a:pPr>
            <a:endParaRPr lang="en-US" sz="2926">
              <a:solidFill>
                <a:prstClr val="black"/>
              </a:solidFill>
              <a:latin typeface="Calibri" panose="020F0502020204030204"/>
            </a:endParaRPr>
          </a:p>
        </p:txBody>
      </p:sp>
      <p:sp>
        <p:nvSpPr>
          <p:cNvPr id="39" name="Left Brace 38">
            <a:extLst>
              <a:ext uri="{FF2B5EF4-FFF2-40B4-BE49-F238E27FC236}">
                <a16:creationId xmlns:a16="http://schemas.microsoft.com/office/drawing/2014/main" id="{0B20F204-CC70-404C-BCF5-C650A463C6E4}"/>
              </a:ext>
            </a:extLst>
          </p:cNvPr>
          <p:cNvSpPr/>
          <p:nvPr/>
        </p:nvSpPr>
        <p:spPr>
          <a:xfrm rot="5400000">
            <a:off x="10068133" y="3705332"/>
            <a:ext cx="528936" cy="3380376"/>
          </a:xfrm>
          <a:prstGeom prst="leftBrace">
            <a:avLst>
              <a:gd name="adj1" fmla="val 295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485900">
              <a:defRPr/>
            </a:pPr>
            <a:endParaRPr lang="en-US" sz="2926">
              <a:solidFill>
                <a:prstClr val="black"/>
              </a:solidFill>
              <a:latin typeface="Calibri" panose="020F0502020204030204"/>
            </a:endParaRPr>
          </a:p>
        </p:txBody>
      </p:sp>
      <p:sp>
        <p:nvSpPr>
          <p:cNvPr id="40" name="Left Brace 39">
            <a:extLst>
              <a:ext uri="{FF2B5EF4-FFF2-40B4-BE49-F238E27FC236}">
                <a16:creationId xmlns:a16="http://schemas.microsoft.com/office/drawing/2014/main" id="{64ED5032-A462-0D45-BDB5-1EDABB22B5F1}"/>
              </a:ext>
            </a:extLst>
          </p:cNvPr>
          <p:cNvSpPr/>
          <p:nvPr/>
        </p:nvSpPr>
        <p:spPr>
          <a:xfrm rot="5400000">
            <a:off x="13719377" y="3693820"/>
            <a:ext cx="528936" cy="3380376"/>
          </a:xfrm>
          <a:prstGeom prst="leftBrace">
            <a:avLst>
              <a:gd name="adj1" fmla="val 295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485900">
              <a:defRPr/>
            </a:pPr>
            <a:endParaRPr lang="en-US" sz="2926">
              <a:solidFill>
                <a:prstClr val="black"/>
              </a:solidFill>
              <a:latin typeface="Calibri" panose="020F0502020204030204"/>
            </a:endParaRPr>
          </a:p>
        </p:txBody>
      </p:sp>
      <p:sp>
        <p:nvSpPr>
          <p:cNvPr id="41" name="Left Brace 40">
            <a:extLst>
              <a:ext uri="{FF2B5EF4-FFF2-40B4-BE49-F238E27FC236}">
                <a16:creationId xmlns:a16="http://schemas.microsoft.com/office/drawing/2014/main" id="{140AFE9D-2491-3749-80A4-D43F32763FFD}"/>
              </a:ext>
            </a:extLst>
          </p:cNvPr>
          <p:cNvSpPr/>
          <p:nvPr/>
        </p:nvSpPr>
        <p:spPr>
          <a:xfrm rot="5400000">
            <a:off x="17331944" y="3693820"/>
            <a:ext cx="528934" cy="3380376"/>
          </a:xfrm>
          <a:prstGeom prst="leftBrace">
            <a:avLst>
              <a:gd name="adj1" fmla="val 29545"/>
              <a:gd name="adj2"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485900">
              <a:defRPr/>
            </a:pPr>
            <a:endParaRPr lang="en-US" sz="2926">
              <a:solidFill>
                <a:prstClr val="black"/>
              </a:solidFill>
              <a:latin typeface="Calibri" panose="020F0502020204030204"/>
            </a:endParaRPr>
          </a:p>
        </p:txBody>
      </p:sp>
      <p:sp>
        <p:nvSpPr>
          <p:cNvPr id="42" name="TextBox 41">
            <a:extLst>
              <a:ext uri="{FF2B5EF4-FFF2-40B4-BE49-F238E27FC236}">
                <a16:creationId xmlns:a16="http://schemas.microsoft.com/office/drawing/2014/main" id="{5E8FE991-F5CA-3546-A2A3-F3330BE52548}"/>
              </a:ext>
            </a:extLst>
          </p:cNvPr>
          <p:cNvSpPr txBox="1"/>
          <p:nvPr/>
        </p:nvSpPr>
        <p:spPr>
          <a:xfrm>
            <a:off x="19940100" y="2770574"/>
            <a:ext cx="2874394" cy="2062103"/>
          </a:xfrm>
          <a:prstGeom prst="rect">
            <a:avLst/>
          </a:prstGeom>
          <a:noFill/>
        </p:spPr>
        <p:txBody>
          <a:bodyPr wrap="square" rtlCol="0">
            <a:spAutoFit/>
          </a:bodyPr>
          <a:lstStyle/>
          <a:p>
            <a:pPr algn="ctr" defTabSz="1485900">
              <a:defRPr/>
            </a:pPr>
            <a:r>
              <a:rPr lang="en-US" sz="3200" b="1" u="sng" dirty="0">
                <a:solidFill>
                  <a:prstClr val="black"/>
                </a:solidFill>
                <a:latin typeface="Arial" panose="020B0604020202020204" pitchFamily="34" charset="0"/>
                <a:cs typeface="Arial" panose="020B0604020202020204" pitchFamily="34" charset="0"/>
              </a:rPr>
              <a:t>TOTAL:</a:t>
            </a:r>
          </a:p>
          <a:p>
            <a:pPr algn="ctr" defTabSz="1485900">
              <a:defRPr/>
            </a:pPr>
            <a:endParaRPr lang="en-US" sz="3200" b="1" dirty="0">
              <a:solidFill>
                <a:prstClr val="black"/>
              </a:solidFill>
              <a:latin typeface="Arial" panose="020B0604020202020204" pitchFamily="34" charset="0"/>
              <a:cs typeface="Arial" panose="020B0604020202020204" pitchFamily="34" charset="0"/>
            </a:endParaRPr>
          </a:p>
          <a:p>
            <a:pPr algn="ctr" defTabSz="1485900">
              <a:defRPr/>
            </a:pPr>
            <a:r>
              <a:rPr lang="en-US" sz="3200" b="1" dirty="0">
                <a:solidFill>
                  <a:prstClr val="black"/>
                </a:solidFill>
                <a:latin typeface="Arial" panose="020B0604020202020204" pitchFamily="34" charset="0"/>
                <a:cs typeface="Arial" panose="020B0604020202020204" pitchFamily="34" charset="0"/>
              </a:rPr>
              <a:t>242 countries</a:t>
            </a:r>
          </a:p>
          <a:p>
            <a:pPr algn="ctr" defTabSz="1485900">
              <a:defRPr/>
            </a:pPr>
            <a:r>
              <a:rPr lang="en-US" sz="3200" b="1" dirty="0">
                <a:solidFill>
                  <a:prstClr val="black"/>
                </a:solidFill>
                <a:latin typeface="Arial" panose="020B0604020202020204" pitchFamily="34" charset="0"/>
                <a:cs typeface="Arial" panose="020B0604020202020204" pitchFamily="34" charset="0"/>
              </a:rPr>
              <a:t>100%</a:t>
            </a:r>
          </a:p>
        </p:txBody>
      </p:sp>
      <p:pic>
        <p:nvPicPr>
          <p:cNvPr id="24" name="Picture 23">
            <a:extLst>
              <a:ext uri="{FF2B5EF4-FFF2-40B4-BE49-F238E27FC236}">
                <a16:creationId xmlns:a16="http://schemas.microsoft.com/office/drawing/2014/main" id="{95CC61DA-47FA-3F4B-B532-6E0BD2A5B2D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2696194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2C4461-813C-5B4D-9C80-202CC5DBBDA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01363" y="6020183"/>
            <a:ext cx="12632328" cy="5342422"/>
          </a:xfrm>
          <a:prstGeom prst="rect">
            <a:avLst/>
          </a:prstGeom>
        </p:spPr>
      </p:pic>
      <p:sp>
        <p:nvSpPr>
          <p:cNvPr id="3" name="Rectangle 2">
            <a:extLst>
              <a:ext uri="{FF2B5EF4-FFF2-40B4-BE49-F238E27FC236}">
                <a16:creationId xmlns:a16="http://schemas.microsoft.com/office/drawing/2014/main" id="{5188905A-425F-F647-84A2-FBC77819AC80}"/>
              </a:ext>
            </a:extLst>
          </p:cNvPr>
          <p:cNvSpPr/>
          <p:nvPr/>
        </p:nvSpPr>
        <p:spPr>
          <a:xfrm>
            <a:off x="1501360" y="6016029"/>
            <a:ext cx="12632326" cy="5348098"/>
          </a:xfrm>
          <a:prstGeom prst="rect">
            <a:avLst/>
          </a:prstGeom>
          <a:gradFill>
            <a:gsLst>
              <a:gs pos="0">
                <a:schemeClr val="bg1">
                  <a:alpha val="0"/>
                </a:schemeClr>
              </a:gs>
              <a:gs pos="40000">
                <a:schemeClr val="bg1">
                  <a:alpha val="0"/>
                </a:schemeClr>
              </a:gs>
              <a:gs pos="63000">
                <a:schemeClr val="bg1">
                  <a:alpha val="90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FD5A02BB-A589-B641-B8A4-40C96EF1C11E}"/>
              </a:ext>
            </a:extLst>
          </p:cNvPr>
          <p:cNvSpPr>
            <a:spLocks noGrp="1"/>
          </p:cNvSpPr>
          <p:nvPr>
            <p:ph type="title"/>
          </p:nvPr>
        </p:nvSpPr>
        <p:spPr>
          <a:xfrm>
            <a:off x="1501360" y="1639500"/>
            <a:ext cx="14092468" cy="2651126"/>
          </a:xfrm>
        </p:spPr>
        <p:txBody>
          <a:bodyPr>
            <a:normAutofit/>
          </a:bodyPr>
          <a:lstStyle/>
          <a:p>
            <a:r>
              <a:rPr lang="en-US" sz="7200" dirty="0"/>
              <a:t>GSMT transforms sovereign M0 money into digital banknotes </a:t>
            </a:r>
          </a:p>
        </p:txBody>
      </p:sp>
      <p:pic>
        <p:nvPicPr>
          <p:cNvPr id="1026" name="Picture 2" descr="Image result for digital wave">
            <a:extLst>
              <a:ext uri="{FF2B5EF4-FFF2-40B4-BE49-F238E27FC236}">
                <a16:creationId xmlns:a16="http://schemas.microsoft.com/office/drawing/2014/main" id="{09F60CF7-E74D-BF4D-AD5A-C4FFF67E5906}"/>
              </a:ext>
            </a:extLst>
          </p:cNvPr>
          <p:cNvPicPr>
            <a:picLocks noChangeAspect="1" noChangeArrowheads="1"/>
          </p:cNvPicPr>
          <p:nvPr/>
        </p:nvPicPr>
        <p:blipFill>
          <a:blip r:embed="rId3">
            <a:duotone>
              <a:schemeClr val="accent5">
                <a:shade val="45000"/>
                <a:satMod val="135000"/>
              </a:schemeClr>
              <a:prstClr val="white"/>
            </a:duotone>
            <a:alphaModFix amt="50000"/>
            <a:extLst>
              <a:ext uri="{28A0092B-C50C-407E-A947-70E740481C1C}">
                <a14:useLocalDpi xmlns:a14="http://schemas.microsoft.com/office/drawing/2010/main"/>
              </a:ext>
            </a:extLst>
          </a:blip>
          <a:srcRect/>
          <a:stretch>
            <a:fillRect/>
          </a:stretch>
        </p:blipFill>
        <p:spPr bwMode="auto">
          <a:xfrm rot="18537129">
            <a:off x="7447317" y="2067405"/>
            <a:ext cx="13138848" cy="9897530"/>
          </a:xfrm>
          <a:prstGeom prst="rect">
            <a:avLst/>
          </a:prstGeom>
          <a:noFill/>
          <a:effectLst>
            <a:outerShdw blurRad="50800" dist="38100" dir="2700000" algn="tl" rotWithShape="0">
              <a:srgbClr val="1E89BE">
                <a:alpha val="40000"/>
              </a:srgbClr>
            </a:outerShdw>
          </a:effectLst>
          <a:scene3d>
            <a:camera prst="orthographicFront"/>
            <a:lightRig rig="flood" dir="t"/>
          </a:scene3d>
        </p:spPr>
      </p:pic>
      <p:pic>
        <p:nvPicPr>
          <p:cNvPr id="9" name="Picture 8">
            <a:extLst>
              <a:ext uri="{FF2B5EF4-FFF2-40B4-BE49-F238E27FC236}">
                <a16:creationId xmlns:a16="http://schemas.microsoft.com/office/drawing/2014/main" id="{59B2AA27-D0D9-4548-BC90-BB74E500C7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6117040" y="1831189"/>
            <a:ext cx="6592430" cy="12292362"/>
          </a:xfrm>
          <a:prstGeom prst="rect">
            <a:avLst/>
          </a:prstGeom>
        </p:spPr>
      </p:pic>
      <p:pic>
        <p:nvPicPr>
          <p:cNvPr id="10" name="Picture 9">
            <a:extLst>
              <a:ext uri="{FF2B5EF4-FFF2-40B4-BE49-F238E27FC236}">
                <a16:creationId xmlns:a16="http://schemas.microsoft.com/office/drawing/2014/main" id="{FBC6DAA0-B9FC-344F-A182-2FB967FB2A2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850412" y="12872274"/>
            <a:ext cx="5005022" cy="638492"/>
          </a:xfrm>
          <a:prstGeom prst="rect">
            <a:avLst/>
          </a:prstGeom>
        </p:spPr>
      </p:pic>
    </p:spTree>
    <p:extLst>
      <p:ext uri="{BB962C8B-B14F-4D97-AF65-F5344CB8AC3E}">
        <p14:creationId xmlns:p14="http://schemas.microsoft.com/office/powerpoint/2010/main" val="173981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AE49-4CB9-D84F-BCBD-AA1F90B781EA}"/>
              </a:ext>
            </a:extLst>
          </p:cNvPr>
          <p:cNvSpPr>
            <a:spLocks noGrp="1"/>
          </p:cNvSpPr>
          <p:nvPr>
            <p:ph type="title"/>
          </p:nvPr>
        </p:nvSpPr>
        <p:spPr/>
        <p:txBody>
          <a:bodyPr>
            <a:normAutofit/>
          </a:bodyPr>
          <a:lstStyle/>
          <a:p>
            <a:r>
              <a:rPr lang="en-US" sz="6600" dirty="0"/>
              <a:t>Banknotes will circulate alongside digital CBDC</a:t>
            </a:r>
          </a:p>
        </p:txBody>
      </p:sp>
      <p:grpSp>
        <p:nvGrpSpPr>
          <p:cNvPr id="3" name="Group 2">
            <a:extLst>
              <a:ext uri="{FF2B5EF4-FFF2-40B4-BE49-F238E27FC236}">
                <a16:creationId xmlns:a16="http://schemas.microsoft.com/office/drawing/2014/main" id="{8829A7C2-DAE7-AB48-9EC7-543BC7149257}"/>
              </a:ext>
            </a:extLst>
          </p:cNvPr>
          <p:cNvGrpSpPr/>
          <p:nvPr/>
        </p:nvGrpSpPr>
        <p:grpSpPr>
          <a:xfrm>
            <a:off x="12429059" y="6450734"/>
            <a:ext cx="9789240" cy="5142068"/>
            <a:chOff x="2226000" y="2352782"/>
            <a:chExt cx="6024148" cy="3164349"/>
          </a:xfrm>
        </p:grpSpPr>
        <p:pic>
          <p:nvPicPr>
            <p:cNvPr id="4" name="Picture 3" descr="Resultado de imagem para digital binary">
              <a:extLst>
                <a:ext uri="{FF2B5EF4-FFF2-40B4-BE49-F238E27FC236}">
                  <a16:creationId xmlns:a16="http://schemas.microsoft.com/office/drawing/2014/main" id="{06108EDA-98AE-A542-9BD0-064B7BCDC7D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2226000" y="2352782"/>
              <a:ext cx="6024148" cy="3164349"/>
            </a:xfrm>
            <a:prstGeom prst="rect">
              <a:avLst/>
            </a:prstGeom>
            <a:noFill/>
            <a:effectLst>
              <a:outerShdw blurRad="762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49FBD5F-990B-4648-B60F-E4261EC7A5C5}"/>
                </a:ext>
              </a:extLst>
            </p:cNvPr>
            <p:cNvSpPr/>
            <p:nvPr/>
          </p:nvSpPr>
          <p:spPr>
            <a:xfrm>
              <a:off x="2400351" y="2618859"/>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0105330b</a:t>
              </a:r>
            </a:p>
            <a:p>
              <a:pPr algn="ctr"/>
              <a:r>
                <a:rPr lang="es-419" sz="2276" dirty="0">
                  <a:solidFill>
                    <a:srgbClr val="0065B0"/>
                  </a:solidFill>
                  <a:latin typeface="Arial" panose="020B0604020202020204" pitchFamily="34" charset="0"/>
                  <a:cs typeface="Arial" panose="020B0604020202020204" pitchFamily="34" charset="0"/>
                </a:rPr>
                <a:t>VERSION</a:t>
              </a:r>
            </a:p>
          </p:txBody>
        </p:sp>
        <p:sp>
          <p:nvSpPr>
            <p:cNvPr id="6" name="Rounded Rectangle 5">
              <a:extLst>
                <a:ext uri="{FF2B5EF4-FFF2-40B4-BE49-F238E27FC236}">
                  <a16:creationId xmlns:a16="http://schemas.microsoft.com/office/drawing/2014/main" id="{44CEE252-47FE-CB44-9B90-29ADB2911A49}"/>
                </a:ext>
              </a:extLst>
            </p:cNvPr>
            <p:cNvSpPr/>
            <p:nvPr/>
          </p:nvSpPr>
          <p:spPr>
            <a:xfrm>
              <a:off x="4354221" y="2618859"/>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100</a:t>
              </a:r>
            </a:p>
            <a:p>
              <a:pPr algn="ctr"/>
              <a:r>
                <a:rPr lang="es-419" sz="2276" dirty="0">
                  <a:solidFill>
                    <a:srgbClr val="0065B0"/>
                  </a:solidFill>
                  <a:latin typeface="Arial" panose="020B0604020202020204" pitchFamily="34" charset="0"/>
                  <a:cs typeface="Arial" panose="020B0604020202020204" pitchFamily="34" charset="0"/>
                </a:rPr>
                <a:t>DENOMINATION </a:t>
              </a:r>
            </a:p>
          </p:txBody>
        </p:sp>
        <p:sp>
          <p:nvSpPr>
            <p:cNvPr id="7" name="Rounded Rectangle 6">
              <a:extLst>
                <a:ext uri="{FF2B5EF4-FFF2-40B4-BE49-F238E27FC236}">
                  <a16:creationId xmlns:a16="http://schemas.microsoft.com/office/drawing/2014/main" id="{E3199768-4D8C-DD49-B34C-65D48C5F472E}"/>
                </a:ext>
              </a:extLst>
            </p:cNvPr>
            <p:cNvSpPr/>
            <p:nvPr/>
          </p:nvSpPr>
          <p:spPr>
            <a:xfrm>
              <a:off x="6270350" y="2618858"/>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USD</a:t>
              </a:r>
            </a:p>
            <a:p>
              <a:pPr algn="ctr"/>
              <a:r>
                <a:rPr lang="es-419" sz="2276" dirty="0">
                  <a:solidFill>
                    <a:srgbClr val="0065B0"/>
                  </a:solidFill>
                  <a:latin typeface="Arial" panose="020B0604020202020204" pitchFamily="34" charset="0"/>
                  <a:cs typeface="Arial" panose="020B0604020202020204" pitchFamily="34" charset="0"/>
                </a:rPr>
                <a:t>CURRENCY</a:t>
              </a:r>
            </a:p>
          </p:txBody>
        </p:sp>
        <p:sp>
          <p:nvSpPr>
            <p:cNvPr id="8" name="Rounded Rectangle 7">
              <a:extLst>
                <a:ext uri="{FF2B5EF4-FFF2-40B4-BE49-F238E27FC236}">
                  <a16:creationId xmlns:a16="http://schemas.microsoft.com/office/drawing/2014/main" id="{7A39EBF7-E395-E142-8981-5F5CE6F1D4C0}"/>
                </a:ext>
              </a:extLst>
            </p:cNvPr>
            <p:cNvSpPr/>
            <p:nvPr/>
          </p:nvSpPr>
          <p:spPr>
            <a:xfrm>
              <a:off x="2375414" y="3316762"/>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8280360411257395</a:t>
              </a:r>
            </a:p>
            <a:p>
              <a:pPr algn="ctr"/>
              <a:r>
                <a:rPr lang="es-419" sz="2276" dirty="0">
                  <a:solidFill>
                    <a:srgbClr val="0065B0"/>
                  </a:solidFill>
                  <a:latin typeface="Arial" panose="020B0604020202020204" pitchFamily="34" charset="0"/>
                  <a:cs typeface="Arial" panose="020B0604020202020204" pitchFamily="34" charset="0"/>
                </a:rPr>
                <a:t>SERIAL NUMBER</a:t>
              </a:r>
            </a:p>
          </p:txBody>
        </p:sp>
        <p:sp>
          <p:nvSpPr>
            <p:cNvPr id="9" name="Rounded Rectangle 8">
              <a:extLst>
                <a:ext uri="{FF2B5EF4-FFF2-40B4-BE49-F238E27FC236}">
                  <a16:creationId xmlns:a16="http://schemas.microsoft.com/office/drawing/2014/main" id="{38772CDB-01BC-1646-9285-678512F4621E}"/>
                </a:ext>
              </a:extLst>
            </p:cNvPr>
            <p:cNvSpPr/>
            <p:nvPr/>
          </p:nvSpPr>
          <p:spPr>
            <a:xfrm>
              <a:off x="5311410" y="3316762"/>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0B3F7E787D38B11C43FF76</a:t>
              </a:r>
            </a:p>
            <a:p>
              <a:pPr algn="ctr"/>
              <a:r>
                <a:rPr lang="es-419" sz="2276" dirty="0">
                  <a:solidFill>
                    <a:srgbClr val="0065B0"/>
                  </a:solidFill>
                  <a:latin typeface="Arial" panose="020B0604020202020204" pitchFamily="34" charset="0"/>
                  <a:cs typeface="Arial" panose="020B0604020202020204" pitchFamily="34" charset="0"/>
                </a:rPr>
                <a:t>RANDOM NUMBER</a:t>
              </a:r>
            </a:p>
          </p:txBody>
        </p:sp>
        <p:sp>
          <p:nvSpPr>
            <p:cNvPr id="10" name="Rounded Rectangle 9">
              <a:extLst>
                <a:ext uri="{FF2B5EF4-FFF2-40B4-BE49-F238E27FC236}">
                  <a16:creationId xmlns:a16="http://schemas.microsoft.com/office/drawing/2014/main" id="{11A074F6-1269-404B-9EA1-54F506D378B1}"/>
                </a:ext>
              </a:extLst>
            </p:cNvPr>
            <p:cNvSpPr/>
            <p:nvPr/>
          </p:nvSpPr>
          <p:spPr>
            <a:xfrm>
              <a:off x="2381464" y="4014665"/>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21.01.2020</a:t>
              </a:r>
            </a:p>
            <a:p>
              <a:pPr algn="ctr"/>
              <a:r>
                <a:rPr lang="es-419" sz="2276" dirty="0">
                  <a:solidFill>
                    <a:srgbClr val="0065B0"/>
                  </a:solidFill>
                  <a:latin typeface="Arial" panose="020B0604020202020204" pitchFamily="34" charset="0"/>
                  <a:cs typeface="Arial" panose="020B0604020202020204" pitchFamily="34" charset="0"/>
                </a:rPr>
                <a:t>PRODUCTION DATE</a:t>
              </a:r>
            </a:p>
          </p:txBody>
        </p:sp>
        <p:sp>
          <p:nvSpPr>
            <p:cNvPr id="11" name="Rounded Rectangle 10">
              <a:extLst>
                <a:ext uri="{FF2B5EF4-FFF2-40B4-BE49-F238E27FC236}">
                  <a16:creationId xmlns:a16="http://schemas.microsoft.com/office/drawing/2014/main" id="{B5F2C5AB-9030-FE4E-B08D-6C68524C5DB2}"/>
                </a:ext>
              </a:extLst>
            </p:cNvPr>
            <p:cNvSpPr/>
            <p:nvPr/>
          </p:nvSpPr>
          <p:spPr>
            <a:xfrm>
              <a:off x="5296286" y="4014665"/>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0120.37MVDE.4938.PDM.95</a:t>
              </a:r>
            </a:p>
            <a:p>
              <a:pPr algn="ctr"/>
              <a:r>
                <a:rPr lang="es-419" sz="2276" dirty="0">
                  <a:solidFill>
                    <a:srgbClr val="0065B0"/>
                  </a:solidFill>
                  <a:latin typeface="Arial" panose="020B0604020202020204" pitchFamily="34" charset="0"/>
                  <a:cs typeface="Arial" panose="020B0604020202020204" pitchFamily="34" charset="0"/>
                </a:rPr>
                <a:t>PRIVATE DATA</a:t>
              </a:r>
            </a:p>
          </p:txBody>
        </p:sp>
        <p:sp>
          <p:nvSpPr>
            <p:cNvPr id="12" name="Rounded Rectangle 11">
              <a:extLst>
                <a:ext uri="{FF2B5EF4-FFF2-40B4-BE49-F238E27FC236}">
                  <a16:creationId xmlns:a16="http://schemas.microsoft.com/office/drawing/2014/main" id="{D12A109A-CF0A-144B-99B6-361C4838F1ED}"/>
                </a:ext>
              </a:extLst>
            </p:cNvPr>
            <p:cNvSpPr/>
            <p:nvPr/>
          </p:nvSpPr>
          <p:spPr>
            <a:xfrm>
              <a:off x="2360290" y="4712568"/>
              <a:ext cx="5708894"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276" b="1" dirty="0">
                  <a:solidFill>
                    <a:schemeClr val="tx1"/>
                  </a:solidFill>
                  <a:latin typeface="Arial" panose="020B0604020202020204" pitchFamily="34" charset="0"/>
                  <a:cs typeface="Arial" panose="020B0604020202020204" pitchFamily="34" charset="0"/>
                </a:rPr>
                <a:t>678385430358EEF88AB345346456ABFFDDEE868FE757570</a:t>
              </a:r>
            </a:p>
            <a:p>
              <a:pPr algn="ctr"/>
              <a:r>
                <a:rPr lang="es-419" sz="2276" dirty="0">
                  <a:solidFill>
                    <a:srgbClr val="0065B0"/>
                  </a:solidFill>
                  <a:latin typeface="Arial" panose="020B0604020202020204" pitchFamily="34" charset="0"/>
                  <a:cs typeface="Arial" panose="020B0604020202020204" pitchFamily="34" charset="0"/>
                </a:rPr>
                <a:t>CENTRAL BANK SIGNATURE</a:t>
              </a:r>
            </a:p>
          </p:txBody>
        </p:sp>
      </p:grpSp>
      <p:pic>
        <p:nvPicPr>
          <p:cNvPr id="13" name="Picture 12">
            <a:extLst>
              <a:ext uri="{FF2B5EF4-FFF2-40B4-BE49-F238E27FC236}">
                <a16:creationId xmlns:a16="http://schemas.microsoft.com/office/drawing/2014/main" id="{05AC1564-647A-6E43-84B4-31A246884EC9}"/>
              </a:ext>
            </a:extLst>
          </p:cNvPr>
          <p:cNvPicPr>
            <a:picLocks noChangeAspect="1"/>
          </p:cNvPicPr>
          <p:nvPr/>
        </p:nvPicPr>
        <p:blipFill>
          <a:blip r:embed="rId4"/>
          <a:stretch>
            <a:fillRect/>
          </a:stretch>
        </p:blipFill>
        <p:spPr>
          <a:xfrm>
            <a:off x="19651675" y="4209253"/>
            <a:ext cx="1739444" cy="2145662"/>
          </a:xfrm>
          <a:prstGeom prst="rect">
            <a:avLst/>
          </a:prstGeom>
        </p:spPr>
      </p:pic>
      <p:pic>
        <p:nvPicPr>
          <p:cNvPr id="14" name="Picture 13">
            <a:extLst>
              <a:ext uri="{FF2B5EF4-FFF2-40B4-BE49-F238E27FC236}">
                <a16:creationId xmlns:a16="http://schemas.microsoft.com/office/drawing/2014/main" id="{98FFCCA0-525E-AC4F-BF60-60C0BB975FE7}"/>
              </a:ext>
            </a:extLst>
          </p:cNvPr>
          <p:cNvPicPr>
            <a:picLocks noChangeAspect="1"/>
          </p:cNvPicPr>
          <p:nvPr/>
        </p:nvPicPr>
        <p:blipFill>
          <a:blip r:embed="rId5"/>
          <a:stretch>
            <a:fillRect/>
          </a:stretch>
        </p:blipFill>
        <p:spPr>
          <a:xfrm>
            <a:off x="15833559" y="4586342"/>
            <a:ext cx="1437564" cy="1437564"/>
          </a:xfrm>
          <a:prstGeom prst="rect">
            <a:avLst/>
          </a:prstGeom>
        </p:spPr>
      </p:pic>
      <p:sp>
        <p:nvSpPr>
          <p:cNvPr id="15" name="ZoneTexte 24">
            <a:extLst>
              <a:ext uri="{FF2B5EF4-FFF2-40B4-BE49-F238E27FC236}">
                <a16:creationId xmlns:a16="http://schemas.microsoft.com/office/drawing/2014/main" id="{0BBFB768-BE76-074D-8AAC-DD0629B367A7}"/>
              </a:ext>
            </a:extLst>
          </p:cNvPr>
          <p:cNvSpPr txBox="1"/>
          <p:nvPr/>
        </p:nvSpPr>
        <p:spPr>
          <a:xfrm>
            <a:off x="17764311" y="4760529"/>
            <a:ext cx="1887364" cy="892552"/>
          </a:xfrm>
          <a:prstGeom prst="rect">
            <a:avLst/>
          </a:prstGeom>
          <a:noFill/>
        </p:spPr>
        <p:txBody>
          <a:bodyPr wrap="square" rtlCol="0">
            <a:spAutoFit/>
          </a:bodyPr>
          <a:lstStyle/>
          <a:p>
            <a:pPr algn="r"/>
            <a:r>
              <a:rPr lang="en-US" sz="2600" dirty="0">
                <a:latin typeface="Arial" panose="020B0604020202020204" pitchFamily="34" charset="0"/>
                <a:cs typeface="Arial" panose="020B0604020202020204" pitchFamily="34" charset="0"/>
              </a:rPr>
              <a:t>Elliptical Curve</a:t>
            </a:r>
          </a:p>
        </p:txBody>
      </p:sp>
      <p:sp>
        <p:nvSpPr>
          <p:cNvPr id="16" name="ZoneTexte 24">
            <a:extLst>
              <a:ext uri="{FF2B5EF4-FFF2-40B4-BE49-F238E27FC236}">
                <a16:creationId xmlns:a16="http://schemas.microsoft.com/office/drawing/2014/main" id="{9177B5FB-F9E3-B948-8587-275F2F2D0A76}"/>
              </a:ext>
            </a:extLst>
          </p:cNvPr>
          <p:cNvSpPr txBox="1"/>
          <p:nvPr/>
        </p:nvSpPr>
        <p:spPr>
          <a:xfrm>
            <a:off x="13501325" y="4560470"/>
            <a:ext cx="2102772" cy="1292662"/>
          </a:xfrm>
          <a:prstGeom prst="rect">
            <a:avLst/>
          </a:prstGeom>
          <a:noFill/>
        </p:spPr>
        <p:txBody>
          <a:bodyPr wrap="square" rtlCol="0">
            <a:spAutoFit/>
          </a:bodyPr>
          <a:lstStyle/>
          <a:p>
            <a:pPr algn="r"/>
            <a:r>
              <a:rPr lang="en-US" sz="2600" dirty="0">
                <a:latin typeface="Arial" panose="020B0604020202020204" pitchFamily="34" charset="0"/>
                <a:cs typeface="Arial" panose="020B0604020202020204" pitchFamily="34" charset="0"/>
              </a:rPr>
              <a:t>Quantum</a:t>
            </a:r>
          </a:p>
          <a:p>
            <a:pPr algn="r"/>
            <a:r>
              <a:rPr lang="en-US" sz="2600" dirty="0">
                <a:latin typeface="Arial" panose="020B0604020202020204" pitchFamily="34" charset="0"/>
                <a:cs typeface="Arial" panose="020B0604020202020204" pitchFamily="34" charset="0"/>
              </a:rPr>
              <a:t>Number</a:t>
            </a:r>
          </a:p>
          <a:p>
            <a:pPr algn="r"/>
            <a:r>
              <a:rPr lang="en-US" sz="2600" dirty="0">
                <a:latin typeface="Arial" panose="020B0604020202020204" pitchFamily="34" charset="0"/>
                <a:cs typeface="Arial" panose="020B0604020202020204" pitchFamily="34" charset="0"/>
              </a:rPr>
              <a:t>Generation</a:t>
            </a:r>
          </a:p>
        </p:txBody>
      </p:sp>
      <p:pic>
        <p:nvPicPr>
          <p:cNvPr id="17" name="Picture 16">
            <a:extLst>
              <a:ext uri="{FF2B5EF4-FFF2-40B4-BE49-F238E27FC236}">
                <a16:creationId xmlns:a16="http://schemas.microsoft.com/office/drawing/2014/main" id="{1F4AE16B-D00B-6B4D-8EDC-1E829CFC7AF2}"/>
              </a:ext>
            </a:extLst>
          </p:cNvPr>
          <p:cNvPicPr>
            <a:picLocks noChangeAspect="1"/>
          </p:cNvPicPr>
          <p:nvPr/>
        </p:nvPicPr>
        <p:blipFill>
          <a:blip r:embed="rId6"/>
          <a:stretch>
            <a:fillRect/>
          </a:stretch>
        </p:blipFill>
        <p:spPr>
          <a:xfrm>
            <a:off x="1282937" y="5752415"/>
            <a:ext cx="9649476" cy="5419018"/>
          </a:xfrm>
          <a:prstGeom prst="rect">
            <a:avLst/>
          </a:prstGeom>
        </p:spPr>
      </p:pic>
      <p:sp>
        <p:nvSpPr>
          <p:cNvPr id="18" name="Rectangle 17">
            <a:extLst>
              <a:ext uri="{FF2B5EF4-FFF2-40B4-BE49-F238E27FC236}">
                <a16:creationId xmlns:a16="http://schemas.microsoft.com/office/drawing/2014/main" id="{9CC8B42B-D3D0-F048-B45E-A756468EE791}"/>
              </a:ext>
            </a:extLst>
          </p:cNvPr>
          <p:cNvSpPr/>
          <p:nvPr/>
        </p:nvSpPr>
        <p:spPr>
          <a:xfrm>
            <a:off x="2163436" y="3736238"/>
            <a:ext cx="7070550" cy="1287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50" b="1" dirty="0">
                <a:solidFill>
                  <a:schemeClr val="tx1"/>
                </a:solidFill>
                <a:latin typeface="Arial" panose="020B0604020202020204" pitchFamily="34" charset="0"/>
                <a:cs typeface="Arial" panose="020B0604020202020204" pitchFamily="34" charset="0"/>
              </a:rPr>
              <a:t>Security features on present banknotes</a:t>
            </a:r>
          </a:p>
        </p:txBody>
      </p:sp>
      <p:sp>
        <p:nvSpPr>
          <p:cNvPr id="19" name="Rectangle 18">
            <a:extLst>
              <a:ext uri="{FF2B5EF4-FFF2-40B4-BE49-F238E27FC236}">
                <a16:creationId xmlns:a16="http://schemas.microsoft.com/office/drawing/2014/main" id="{5F2BC49A-1B9E-6F4A-AF68-52F163403EE2}"/>
              </a:ext>
            </a:extLst>
          </p:cNvPr>
          <p:cNvSpPr/>
          <p:nvPr/>
        </p:nvSpPr>
        <p:spPr>
          <a:xfrm>
            <a:off x="3610637" y="5923335"/>
            <a:ext cx="5370564" cy="4315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26"/>
          </a:p>
        </p:txBody>
      </p:sp>
      <p:sp>
        <p:nvSpPr>
          <p:cNvPr id="20" name="Rectangle 19">
            <a:extLst>
              <a:ext uri="{FF2B5EF4-FFF2-40B4-BE49-F238E27FC236}">
                <a16:creationId xmlns:a16="http://schemas.microsoft.com/office/drawing/2014/main" id="{EADAD840-BD49-754A-B643-4C7C7F6D82E9}"/>
              </a:ext>
            </a:extLst>
          </p:cNvPr>
          <p:cNvSpPr/>
          <p:nvPr/>
        </p:nvSpPr>
        <p:spPr>
          <a:xfrm>
            <a:off x="13209664" y="3688585"/>
            <a:ext cx="7632934" cy="623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50" b="1" dirty="0">
                <a:solidFill>
                  <a:schemeClr val="tx1"/>
                </a:solidFill>
                <a:latin typeface="Arial" panose="020B0604020202020204" pitchFamily="34" charset="0"/>
                <a:cs typeface="Arial" panose="020B0604020202020204" pitchFamily="34" charset="0"/>
              </a:rPr>
              <a:t>Digital security features</a:t>
            </a:r>
          </a:p>
        </p:txBody>
      </p:sp>
      <p:pic>
        <p:nvPicPr>
          <p:cNvPr id="22" name="Picture 21">
            <a:extLst>
              <a:ext uri="{FF2B5EF4-FFF2-40B4-BE49-F238E27FC236}">
                <a16:creationId xmlns:a16="http://schemas.microsoft.com/office/drawing/2014/main" id="{4B26F154-AD07-214C-963B-A2B8A22EBE8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360550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8AE49-4CB9-D84F-BCBD-AA1F90B781EA}"/>
              </a:ext>
            </a:extLst>
          </p:cNvPr>
          <p:cNvSpPr>
            <a:spLocks noGrp="1"/>
          </p:cNvSpPr>
          <p:nvPr>
            <p:ph type="title"/>
          </p:nvPr>
        </p:nvSpPr>
        <p:spPr/>
        <p:txBody>
          <a:bodyPr>
            <a:normAutofit/>
          </a:bodyPr>
          <a:lstStyle/>
          <a:p>
            <a:r>
              <a:rPr lang="en-US" sz="6600" dirty="0"/>
              <a:t>GSMT eNotes are fungible, verifiable, and persistent </a:t>
            </a:r>
          </a:p>
        </p:txBody>
      </p:sp>
      <p:sp>
        <p:nvSpPr>
          <p:cNvPr id="13" name="Content Placeholder 12">
            <a:extLst>
              <a:ext uri="{FF2B5EF4-FFF2-40B4-BE49-F238E27FC236}">
                <a16:creationId xmlns:a16="http://schemas.microsoft.com/office/drawing/2014/main" id="{6BC3A9D8-C417-6D4F-B8EF-D0BD31687786}"/>
              </a:ext>
            </a:extLst>
          </p:cNvPr>
          <p:cNvSpPr>
            <a:spLocks noGrp="1"/>
          </p:cNvSpPr>
          <p:nvPr>
            <p:ph idx="1"/>
          </p:nvPr>
        </p:nvSpPr>
        <p:spPr>
          <a:xfrm>
            <a:off x="1676620" y="3381377"/>
            <a:ext cx="8815864" cy="8972549"/>
          </a:xfrm>
        </p:spPr>
        <p:txBody>
          <a:bodyPr>
            <a:normAutofit/>
          </a:bodyPr>
          <a:lstStyle/>
          <a:p>
            <a:pPr>
              <a:spcAft>
                <a:spcPts val="1200"/>
              </a:spcAft>
            </a:pPr>
            <a:r>
              <a:rPr lang="en-US" sz="3600" dirty="0">
                <a:latin typeface="Arial" panose="020B0604020202020204" pitchFamily="34" charset="0"/>
                <a:cs typeface="Arial" panose="020B0604020202020204" pitchFamily="34" charset="0"/>
              </a:rPr>
              <a:t>eNotes are produced exclusively by the Central Bank</a:t>
            </a:r>
          </a:p>
          <a:p>
            <a:pPr>
              <a:spcAft>
                <a:spcPts val="1200"/>
              </a:spcAft>
            </a:pPr>
            <a:r>
              <a:rPr lang="en-US" sz="3600" dirty="0">
                <a:latin typeface="Arial" panose="020B0604020202020204" pitchFamily="34" charset="0"/>
                <a:cs typeface="Arial" panose="020B0604020202020204" pitchFamily="34" charset="0"/>
              </a:rPr>
              <a:t>eNotes are produced in the quantities required to meet demand</a:t>
            </a:r>
          </a:p>
          <a:p>
            <a:pPr>
              <a:spcAft>
                <a:spcPts val="1200"/>
              </a:spcAft>
            </a:pPr>
            <a:r>
              <a:rPr lang="en-US" sz="3600" dirty="0">
                <a:latin typeface="Arial" panose="020B0604020202020204" pitchFamily="34" charset="0"/>
                <a:cs typeface="Arial" panose="020B0604020202020204" pitchFamily="34" charset="0"/>
              </a:rPr>
              <a:t>eNotes are defined in denominations as defined by the Central Bank</a:t>
            </a:r>
          </a:p>
          <a:p>
            <a:pPr>
              <a:spcAft>
                <a:spcPts val="1200"/>
              </a:spcAft>
            </a:pPr>
            <a:r>
              <a:rPr lang="en-US" sz="3600" dirty="0">
                <a:latin typeface="Arial" panose="020B0604020202020204" pitchFamily="34" charset="0"/>
                <a:cs typeface="Arial" panose="020B0604020202020204" pitchFamily="34" charset="0"/>
              </a:rPr>
              <a:t>Every eNote is individually serialized and digitally signed by Central Bank</a:t>
            </a:r>
          </a:p>
          <a:p>
            <a:pPr>
              <a:spcAft>
                <a:spcPts val="1200"/>
              </a:spcAft>
            </a:pPr>
            <a:r>
              <a:rPr lang="en-US" sz="3600" dirty="0">
                <a:latin typeface="Arial" panose="020B0604020202020204" pitchFamily="34" charset="0"/>
                <a:cs typeface="Arial" panose="020B0604020202020204" pitchFamily="34" charset="0"/>
              </a:rPr>
              <a:t>eNotes remain unaltered, persistent throughout circulation and use</a:t>
            </a:r>
          </a:p>
          <a:p>
            <a:pPr>
              <a:spcAft>
                <a:spcPts val="1200"/>
              </a:spcAft>
            </a:pPr>
            <a:r>
              <a:rPr lang="en-US" sz="3600" dirty="0">
                <a:latin typeface="Arial" panose="020B0604020202020204" pitchFamily="34" charset="0"/>
                <a:cs typeface="Arial" panose="020B0604020202020204" pitchFamily="34" charset="0"/>
              </a:rPr>
              <a:t>Central Bank has full lifecycle control to audit and replace eNotes as the changes in technology require</a:t>
            </a:r>
          </a:p>
          <a:p>
            <a:endParaRPr lang="en-US" sz="36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8829A7C2-DAE7-AB48-9EC7-543BC7149257}"/>
              </a:ext>
            </a:extLst>
          </p:cNvPr>
          <p:cNvGrpSpPr/>
          <p:nvPr/>
        </p:nvGrpSpPr>
        <p:grpSpPr>
          <a:xfrm>
            <a:off x="11676024" y="3951441"/>
            <a:ext cx="11930914" cy="6731302"/>
            <a:chOff x="2226000" y="2352782"/>
            <a:chExt cx="6024148" cy="3164349"/>
          </a:xfrm>
        </p:grpSpPr>
        <p:pic>
          <p:nvPicPr>
            <p:cNvPr id="4" name="Picture 3" descr="Resultado de imagem para digital binary">
              <a:extLst>
                <a:ext uri="{FF2B5EF4-FFF2-40B4-BE49-F238E27FC236}">
                  <a16:creationId xmlns:a16="http://schemas.microsoft.com/office/drawing/2014/main" id="{06108EDA-98AE-A542-9BD0-064B7BCDC7D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a:ext>
              </a:extLst>
            </a:blip>
            <a:srcRect/>
            <a:stretch>
              <a:fillRect/>
            </a:stretch>
          </p:blipFill>
          <p:spPr bwMode="auto">
            <a:xfrm>
              <a:off x="2226000" y="2352782"/>
              <a:ext cx="6024148" cy="3164349"/>
            </a:xfrm>
            <a:prstGeom prst="rect">
              <a:avLst/>
            </a:prstGeom>
            <a:noFill/>
            <a:effectLst>
              <a:outerShdw blurRad="76200" dist="1397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C49FBD5F-990B-4648-B60F-E4261EC7A5C5}"/>
                </a:ext>
              </a:extLst>
            </p:cNvPr>
            <p:cNvSpPr/>
            <p:nvPr/>
          </p:nvSpPr>
          <p:spPr>
            <a:xfrm>
              <a:off x="2400351" y="2618859"/>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0105330b</a:t>
              </a:r>
            </a:p>
            <a:p>
              <a:pPr algn="ctr"/>
              <a:r>
                <a:rPr lang="es-419" sz="2800" dirty="0">
                  <a:solidFill>
                    <a:srgbClr val="0065B0"/>
                  </a:solidFill>
                  <a:latin typeface="Arial" panose="020B0604020202020204" pitchFamily="34" charset="0"/>
                  <a:cs typeface="Arial" panose="020B0604020202020204" pitchFamily="34" charset="0"/>
                </a:rPr>
                <a:t>VERSION</a:t>
              </a:r>
            </a:p>
          </p:txBody>
        </p:sp>
        <p:sp>
          <p:nvSpPr>
            <p:cNvPr id="6" name="Rounded Rectangle 5">
              <a:extLst>
                <a:ext uri="{FF2B5EF4-FFF2-40B4-BE49-F238E27FC236}">
                  <a16:creationId xmlns:a16="http://schemas.microsoft.com/office/drawing/2014/main" id="{44CEE252-47FE-CB44-9B90-29ADB2911A49}"/>
                </a:ext>
              </a:extLst>
            </p:cNvPr>
            <p:cNvSpPr/>
            <p:nvPr/>
          </p:nvSpPr>
          <p:spPr>
            <a:xfrm>
              <a:off x="4354221" y="2618859"/>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100</a:t>
              </a:r>
            </a:p>
            <a:p>
              <a:pPr algn="ctr"/>
              <a:r>
                <a:rPr lang="es-419" sz="2800" dirty="0">
                  <a:solidFill>
                    <a:srgbClr val="0065B0"/>
                  </a:solidFill>
                  <a:latin typeface="Arial" panose="020B0604020202020204" pitchFamily="34" charset="0"/>
                  <a:cs typeface="Arial" panose="020B0604020202020204" pitchFamily="34" charset="0"/>
                </a:rPr>
                <a:t>DENOMINATION </a:t>
              </a:r>
            </a:p>
          </p:txBody>
        </p:sp>
        <p:sp>
          <p:nvSpPr>
            <p:cNvPr id="7" name="Rounded Rectangle 6">
              <a:extLst>
                <a:ext uri="{FF2B5EF4-FFF2-40B4-BE49-F238E27FC236}">
                  <a16:creationId xmlns:a16="http://schemas.microsoft.com/office/drawing/2014/main" id="{E3199768-4D8C-DD49-B34C-65D48C5F472E}"/>
                </a:ext>
              </a:extLst>
            </p:cNvPr>
            <p:cNvSpPr/>
            <p:nvPr/>
          </p:nvSpPr>
          <p:spPr>
            <a:xfrm>
              <a:off x="6270350" y="2618858"/>
              <a:ext cx="1779519"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USD</a:t>
              </a:r>
            </a:p>
            <a:p>
              <a:pPr algn="ctr"/>
              <a:r>
                <a:rPr lang="es-419" sz="2800" dirty="0">
                  <a:solidFill>
                    <a:srgbClr val="0065B0"/>
                  </a:solidFill>
                  <a:latin typeface="Arial" panose="020B0604020202020204" pitchFamily="34" charset="0"/>
                  <a:cs typeface="Arial" panose="020B0604020202020204" pitchFamily="34" charset="0"/>
                </a:rPr>
                <a:t>CURRENCY</a:t>
              </a:r>
            </a:p>
          </p:txBody>
        </p:sp>
        <p:sp>
          <p:nvSpPr>
            <p:cNvPr id="8" name="Rounded Rectangle 7">
              <a:extLst>
                <a:ext uri="{FF2B5EF4-FFF2-40B4-BE49-F238E27FC236}">
                  <a16:creationId xmlns:a16="http://schemas.microsoft.com/office/drawing/2014/main" id="{7A39EBF7-E395-E142-8981-5F5CE6F1D4C0}"/>
                </a:ext>
              </a:extLst>
            </p:cNvPr>
            <p:cNvSpPr/>
            <p:nvPr/>
          </p:nvSpPr>
          <p:spPr>
            <a:xfrm>
              <a:off x="2375414" y="3316762"/>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8280360411257395</a:t>
              </a:r>
            </a:p>
            <a:p>
              <a:pPr algn="ctr"/>
              <a:r>
                <a:rPr lang="es-419" sz="2800" dirty="0">
                  <a:solidFill>
                    <a:srgbClr val="0065B0"/>
                  </a:solidFill>
                  <a:latin typeface="Arial" panose="020B0604020202020204" pitchFamily="34" charset="0"/>
                  <a:cs typeface="Arial" panose="020B0604020202020204" pitchFamily="34" charset="0"/>
                </a:rPr>
                <a:t>SERIAL NUMBER</a:t>
              </a:r>
            </a:p>
          </p:txBody>
        </p:sp>
        <p:sp>
          <p:nvSpPr>
            <p:cNvPr id="9" name="Rounded Rectangle 8">
              <a:extLst>
                <a:ext uri="{FF2B5EF4-FFF2-40B4-BE49-F238E27FC236}">
                  <a16:creationId xmlns:a16="http://schemas.microsoft.com/office/drawing/2014/main" id="{38772CDB-01BC-1646-9285-678512F4621E}"/>
                </a:ext>
              </a:extLst>
            </p:cNvPr>
            <p:cNvSpPr/>
            <p:nvPr/>
          </p:nvSpPr>
          <p:spPr>
            <a:xfrm>
              <a:off x="5311410" y="3316762"/>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0B3F7E787D38B11C43FF76</a:t>
              </a:r>
            </a:p>
            <a:p>
              <a:pPr algn="ctr"/>
              <a:r>
                <a:rPr lang="es-419" sz="2800" dirty="0">
                  <a:solidFill>
                    <a:srgbClr val="0065B0"/>
                  </a:solidFill>
                  <a:latin typeface="Arial" panose="020B0604020202020204" pitchFamily="34" charset="0"/>
                  <a:cs typeface="Arial" panose="020B0604020202020204" pitchFamily="34" charset="0"/>
                </a:rPr>
                <a:t>RANDOM NUMBER</a:t>
              </a:r>
            </a:p>
          </p:txBody>
        </p:sp>
        <p:sp>
          <p:nvSpPr>
            <p:cNvPr id="10" name="Rounded Rectangle 9">
              <a:extLst>
                <a:ext uri="{FF2B5EF4-FFF2-40B4-BE49-F238E27FC236}">
                  <a16:creationId xmlns:a16="http://schemas.microsoft.com/office/drawing/2014/main" id="{11A074F6-1269-404B-9EA1-54F506D378B1}"/>
                </a:ext>
              </a:extLst>
            </p:cNvPr>
            <p:cNvSpPr/>
            <p:nvPr/>
          </p:nvSpPr>
          <p:spPr>
            <a:xfrm>
              <a:off x="2381464" y="4014665"/>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21.01.2020</a:t>
              </a:r>
            </a:p>
            <a:p>
              <a:pPr algn="ctr"/>
              <a:r>
                <a:rPr lang="es-419" sz="2800" dirty="0">
                  <a:solidFill>
                    <a:srgbClr val="0065B0"/>
                  </a:solidFill>
                  <a:latin typeface="Arial" panose="020B0604020202020204" pitchFamily="34" charset="0"/>
                  <a:cs typeface="Arial" panose="020B0604020202020204" pitchFamily="34" charset="0"/>
                </a:rPr>
                <a:t>PRODUCTION DATE</a:t>
              </a:r>
            </a:p>
          </p:txBody>
        </p:sp>
        <p:sp>
          <p:nvSpPr>
            <p:cNvPr id="11" name="Rounded Rectangle 10">
              <a:extLst>
                <a:ext uri="{FF2B5EF4-FFF2-40B4-BE49-F238E27FC236}">
                  <a16:creationId xmlns:a16="http://schemas.microsoft.com/office/drawing/2014/main" id="{B5F2C5AB-9030-FE4E-B08D-6C68524C5DB2}"/>
                </a:ext>
              </a:extLst>
            </p:cNvPr>
            <p:cNvSpPr/>
            <p:nvPr/>
          </p:nvSpPr>
          <p:spPr>
            <a:xfrm>
              <a:off x="5296286" y="4014665"/>
              <a:ext cx="2759976"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0120.37MVDE.4938.PDM.95</a:t>
              </a:r>
            </a:p>
            <a:p>
              <a:pPr algn="ctr"/>
              <a:r>
                <a:rPr lang="es-419" sz="2800" dirty="0">
                  <a:solidFill>
                    <a:srgbClr val="0065B0"/>
                  </a:solidFill>
                  <a:latin typeface="Arial" panose="020B0604020202020204" pitchFamily="34" charset="0"/>
                  <a:cs typeface="Arial" panose="020B0604020202020204" pitchFamily="34" charset="0"/>
                </a:rPr>
                <a:t>PRIVATE DATA</a:t>
              </a:r>
            </a:p>
          </p:txBody>
        </p:sp>
        <p:sp>
          <p:nvSpPr>
            <p:cNvPr id="12" name="Rounded Rectangle 11">
              <a:extLst>
                <a:ext uri="{FF2B5EF4-FFF2-40B4-BE49-F238E27FC236}">
                  <a16:creationId xmlns:a16="http://schemas.microsoft.com/office/drawing/2014/main" id="{D12A109A-CF0A-144B-99B6-361C4838F1ED}"/>
                </a:ext>
              </a:extLst>
            </p:cNvPr>
            <p:cNvSpPr/>
            <p:nvPr/>
          </p:nvSpPr>
          <p:spPr>
            <a:xfrm>
              <a:off x="2360290" y="4712568"/>
              <a:ext cx="5708894" cy="545259"/>
            </a:xfrm>
            <a:prstGeom prst="roundRect">
              <a:avLst/>
            </a:prstGeom>
            <a:solidFill>
              <a:schemeClr val="bg1">
                <a:alpha val="8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s-419" sz="2800" b="1" dirty="0">
                  <a:solidFill>
                    <a:schemeClr val="tx1"/>
                  </a:solidFill>
                  <a:latin typeface="Arial" panose="020B0604020202020204" pitchFamily="34" charset="0"/>
                  <a:cs typeface="Arial" panose="020B0604020202020204" pitchFamily="34" charset="0"/>
                </a:rPr>
                <a:t>678385430358EEF88AB345346456ABFFDDEE868FE757570</a:t>
              </a:r>
            </a:p>
            <a:p>
              <a:pPr algn="ctr"/>
              <a:r>
                <a:rPr lang="es-419" sz="2800" dirty="0">
                  <a:solidFill>
                    <a:srgbClr val="0065B0"/>
                  </a:solidFill>
                  <a:latin typeface="Arial" panose="020B0604020202020204" pitchFamily="34" charset="0"/>
                  <a:cs typeface="Arial" panose="020B0604020202020204" pitchFamily="34" charset="0"/>
                </a:rPr>
                <a:t>CENTRAL BANK SIGNATURE</a:t>
              </a:r>
            </a:p>
          </p:txBody>
        </p:sp>
      </p:grpSp>
      <p:sp>
        <p:nvSpPr>
          <p:cNvPr id="22" name="Rectangle 21">
            <a:extLst>
              <a:ext uri="{FF2B5EF4-FFF2-40B4-BE49-F238E27FC236}">
                <a16:creationId xmlns:a16="http://schemas.microsoft.com/office/drawing/2014/main" id="{2C570D80-92B2-2D48-8595-F3DB5C3D6BD9}"/>
              </a:ext>
            </a:extLst>
          </p:cNvPr>
          <p:cNvSpPr/>
          <p:nvPr/>
        </p:nvSpPr>
        <p:spPr>
          <a:xfrm>
            <a:off x="13778794" y="3002893"/>
            <a:ext cx="7632934" cy="6238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50" b="1" dirty="0">
                <a:solidFill>
                  <a:schemeClr val="tx1"/>
                </a:solidFill>
                <a:latin typeface="Arial" panose="020B0604020202020204" pitchFamily="34" charset="0"/>
                <a:cs typeface="Arial" panose="020B0604020202020204" pitchFamily="34" charset="0"/>
              </a:rPr>
              <a:t>GSMT eNote</a:t>
            </a:r>
          </a:p>
        </p:txBody>
      </p:sp>
      <p:sp>
        <p:nvSpPr>
          <p:cNvPr id="23" name="Rectangle 22">
            <a:extLst>
              <a:ext uri="{FF2B5EF4-FFF2-40B4-BE49-F238E27FC236}">
                <a16:creationId xmlns:a16="http://schemas.microsoft.com/office/drawing/2014/main" id="{C5A64DDB-46AD-154A-9B25-EBEC0EB9F4E4}"/>
              </a:ext>
            </a:extLst>
          </p:cNvPr>
          <p:cNvSpPr/>
          <p:nvPr/>
        </p:nvSpPr>
        <p:spPr>
          <a:xfrm>
            <a:off x="11791312" y="11196647"/>
            <a:ext cx="11930914" cy="12003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r>
              <a:rPr lang="en-US" sz="3600" b="1" dirty="0">
                <a:solidFill>
                  <a:schemeClr val="tx1"/>
                </a:solidFill>
                <a:latin typeface="Arial" panose="020B0604020202020204" pitchFamily="34" charset="0"/>
                <a:cs typeface="Arial" panose="020B0604020202020204" pitchFamily="34" charset="0"/>
              </a:rPr>
              <a:t>Digital Signature ensures the authenticity and integrity of every individual eNote in circulation</a:t>
            </a:r>
          </a:p>
        </p:txBody>
      </p:sp>
    </p:spTree>
    <p:extLst>
      <p:ext uri="{BB962C8B-B14F-4D97-AF65-F5344CB8AC3E}">
        <p14:creationId xmlns:p14="http://schemas.microsoft.com/office/powerpoint/2010/main" val="4281260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0A4-1AB8-374C-93CA-36ECF713BC04}"/>
              </a:ext>
            </a:extLst>
          </p:cNvPr>
          <p:cNvSpPr>
            <a:spLocks noGrp="1"/>
          </p:cNvSpPr>
          <p:nvPr>
            <p:ph type="title"/>
          </p:nvPr>
        </p:nvSpPr>
        <p:spPr>
          <a:xfrm>
            <a:off x="1676619" y="730251"/>
            <a:ext cx="21033938" cy="1288260"/>
          </a:xfrm>
        </p:spPr>
        <p:txBody>
          <a:bodyPr>
            <a:normAutofit/>
          </a:bodyPr>
          <a:lstStyle/>
          <a:p>
            <a:r>
              <a:rPr lang="en-US" sz="7200" dirty="0"/>
              <a:t>GSMT solution layout for Retail CBDC</a:t>
            </a:r>
          </a:p>
        </p:txBody>
      </p:sp>
      <p:sp>
        <p:nvSpPr>
          <p:cNvPr id="3" name="Right Arrow 2">
            <a:extLst>
              <a:ext uri="{FF2B5EF4-FFF2-40B4-BE49-F238E27FC236}">
                <a16:creationId xmlns:a16="http://schemas.microsoft.com/office/drawing/2014/main" id="{C06BFD91-CD28-5945-B9A5-73A683F4DB6A}"/>
              </a:ext>
            </a:extLst>
          </p:cNvPr>
          <p:cNvSpPr/>
          <p:nvPr/>
        </p:nvSpPr>
        <p:spPr>
          <a:xfrm>
            <a:off x="6062149" y="5842217"/>
            <a:ext cx="4572000" cy="237490"/>
          </a:xfrm>
          <a:prstGeom prst="rightArrow">
            <a:avLst/>
          </a:prstGeom>
          <a:solidFill>
            <a:schemeClr val="accent1">
              <a:lumMod val="60000"/>
              <a:lumOff val="40000"/>
              <a:alpha val="50000"/>
            </a:schemeClr>
          </a:solidFill>
          <a:ln w="6350">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4" name="Right Arrow 3">
            <a:extLst>
              <a:ext uri="{FF2B5EF4-FFF2-40B4-BE49-F238E27FC236}">
                <a16:creationId xmlns:a16="http://schemas.microsoft.com/office/drawing/2014/main" id="{4144E0CD-0A85-EF48-BBDB-8A02D91F84EA}"/>
              </a:ext>
            </a:extLst>
          </p:cNvPr>
          <p:cNvSpPr/>
          <p:nvPr/>
        </p:nvSpPr>
        <p:spPr>
          <a:xfrm flipH="1">
            <a:off x="6814501" y="6134003"/>
            <a:ext cx="4572000" cy="237490"/>
          </a:xfrm>
          <a:prstGeom prst="rightArrow">
            <a:avLst/>
          </a:prstGeom>
          <a:solidFill>
            <a:schemeClr val="accent1">
              <a:lumMod val="60000"/>
              <a:lumOff val="40000"/>
              <a:alpha val="50000"/>
            </a:schemeClr>
          </a:solidFill>
          <a:ln w="6350">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 name="Rounded Rectangle 4">
            <a:extLst>
              <a:ext uri="{FF2B5EF4-FFF2-40B4-BE49-F238E27FC236}">
                <a16:creationId xmlns:a16="http://schemas.microsoft.com/office/drawing/2014/main" id="{81CC7752-3FE1-6848-B265-6E7D24159372}"/>
              </a:ext>
            </a:extLst>
          </p:cNvPr>
          <p:cNvSpPr/>
          <p:nvPr/>
        </p:nvSpPr>
        <p:spPr bwMode="auto">
          <a:xfrm>
            <a:off x="2219851" y="3251200"/>
            <a:ext cx="13018539" cy="5441612"/>
          </a:xfrm>
          <a:prstGeom prst="roundRect">
            <a:avLst>
              <a:gd name="adj" fmla="val 10208"/>
            </a:avLst>
          </a:prstGeom>
          <a:noFill/>
          <a:ln w="28575" cap="flat" cmpd="sng" algn="ctr">
            <a:solidFill>
              <a:srgbClr val="3491CA"/>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bodyPr>
          <a:lstStyle/>
          <a:p>
            <a:pPr fontAlgn="base">
              <a:spcBef>
                <a:spcPct val="0"/>
              </a:spcBef>
              <a:spcAft>
                <a:spcPct val="0"/>
              </a:spcAft>
            </a:pPr>
            <a:endParaRPr lang="en-US" sz="3200">
              <a:solidFill>
                <a:srgbClr val="000000"/>
              </a:solidFill>
              <a:ea typeface="Arial" charset="0"/>
            </a:endParaRPr>
          </a:p>
        </p:txBody>
      </p:sp>
      <p:sp>
        <p:nvSpPr>
          <p:cNvPr id="6" name="Text Box 59">
            <a:extLst>
              <a:ext uri="{FF2B5EF4-FFF2-40B4-BE49-F238E27FC236}">
                <a16:creationId xmlns:a16="http://schemas.microsoft.com/office/drawing/2014/main" id="{B2D191B8-6AEF-B148-9038-9A55EA8A82A6}"/>
              </a:ext>
            </a:extLst>
          </p:cNvPr>
          <p:cNvSpPr txBox="1"/>
          <p:nvPr/>
        </p:nvSpPr>
        <p:spPr>
          <a:xfrm>
            <a:off x="7930988" y="6521815"/>
            <a:ext cx="1701786" cy="523220"/>
          </a:xfrm>
          <a:prstGeom prst="rect">
            <a:avLst/>
          </a:prstGeom>
          <a:noFill/>
        </p:spPr>
        <p:txBody>
          <a:bodyPr wrap="square" rtlCol="0">
            <a:spAutoFit/>
          </a:bodyPr>
          <a:lstStyle/>
          <a:p>
            <a:pPr algn="ctr" eaLnBrk="0" fontAlgn="base" hangingPunct="0"/>
            <a:r>
              <a:rPr lang="en-US" sz="2800" i="1" dirty="0">
                <a:solidFill>
                  <a:srgbClr val="3D3D3D"/>
                </a:solidFill>
                <a:latin typeface="Arial" panose="020B0604020202020204" pitchFamily="34" charset="0"/>
                <a:ea typeface="Avenir Medium Oblique" charset="0"/>
                <a:cs typeface="Arial" panose="020B0604020202020204" pitchFamily="34" charset="0"/>
              </a:rPr>
              <a:t>eNotes</a:t>
            </a:r>
            <a:endParaRPr lang="en-US" sz="28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8" name="Text Box 59">
            <a:extLst>
              <a:ext uri="{FF2B5EF4-FFF2-40B4-BE49-F238E27FC236}">
                <a16:creationId xmlns:a16="http://schemas.microsoft.com/office/drawing/2014/main" id="{25A5504C-7375-7E46-ACB7-7D13D9047C42}"/>
              </a:ext>
            </a:extLst>
          </p:cNvPr>
          <p:cNvSpPr txBox="1"/>
          <p:nvPr/>
        </p:nvSpPr>
        <p:spPr>
          <a:xfrm>
            <a:off x="7072476" y="2260040"/>
            <a:ext cx="3399134" cy="1569660"/>
          </a:xfrm>
          <a:prstGeom prst="rect">
            <a:avLst/>
          </a:prstGeom>
          <a:solidFill>
            <a:schemeClr val="bg1">
              <a:alpha val="71000"/>
            </a:schemeClr>
          </a:solidFill>
        </p:spPr>
        <p:txBody>
          <a:bodyPr wrap="square" rtlCol="0">
            <a:spAutoFit/>
          </a:bodyPr>
          <a:lstStyle/>
          <a:p>
            <a:pPr algn="ctr" eaLnBrk="0" fontAlgn="base" hangingPunct="0"/>
            <a:r>
              <a:rPr lang="en-US" sz="9600" dirty="0">
                <a:solidFill>
                  <a:srgbClr val="3491CA"/>
                </a:solidFill>
                <a:latin typeface="Times New Roman" panose="02020603050405020304" pitchFamily="18" charset="0"/>
                <a:ea typeface="Baskerville" charset="0"/>
                <a:cs typeface="Times New Roman" panose="02020603050405020304" pitchFamily="18" charset="0"/>
              </a:rPr>
              <a:t>g</a:t>
            </a:r>
            <a:r>
              <a:rPr lang="en-US" sz="9600" dirty="0">
                <a:solidFill>
                  <a:srgbClr val="3D3D3D"/>
                </a:solidFill>
                <a:latin typeface="Times New Roman" panose="02020603050405020304" pitchFamily="18" charset="0"/>
                <a:ea typeface="Baskerville" charset="0"/>
                <a:cs typeface="Times New Roman" panose="02020603050405020304" pitchFamily="18" charset="0"/>
              </a:rPr>
              <a:t>smt</a:t>
            </a:r>
            <a:endParaRPr lang="en-US" sz="9600" dirty="0">
              <a:solidFill>
                <a:srgbClr val="000000"/>
              </a:solidFill>
              <a:latin typeface="Times New Roman" panose="02020603050405020304" pitchFamily="18" charset="0"/>
              <a:ea typeface="Calibri" charset="0"/>
              <a:cs typeface="Times New Roman" panose="02020603050405020304" pitchFamily="18" charset="0"/>
            </a:endParaRPr>
          </a:p>
        </p:txBody>
      </p:sp>
      <p:pic>
        <p:nvPicPr>
          <p:cNvPr id="9" name="Picture 8">
            <a:extLst>
              <a:ext uri="{FF2B5EF4-FFF2-40B4-BE49-F238E27FC236}">
                <a16:creationId xmlns:a16="http://schemas.microsoft.com/office/drawing/2014/main" id="{3915838E-126D-A94D-8BB7-42B25C52C98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012829" y="3610284"/>
            <a:ext cx="2550336" cy="3657600"/>
          </a:xfrm>
          <a:prstGeom prst="rect">
            <a:avLst/>
          </a:prstGeom>
        </p:spPr>
      </p:pic>
      <p:pic>
        <p:nvPicPr>
          <p:cNvPr id="10" name="Picture 9">
            <a:extLst>
              <a:ext uri="{FF2B5EF4-FFF2-40B4-BE49-F238E27FC236}">
                <a16:creationId xmlns:a16="http://schemas.microsoft.com/office/drawing/2014/main" id="{0410E328-B0A3-2142-9A41-907AB94839C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96375" y="3610284"/>
            <a:ext cx="2550332" cy="3657600"/>
          </a:xfrm>
          <a:prstGeom prst="rect">
            <a:avLst/>
          </a:prstGeom>
        </p:spPr>
      </p:pic>
      <p:sp>
        <p:nvSpPr>
          <p:cNvPr id="11" name="Left-Right Arrow 10">
            <a:extLst>
              <a:ext uri="{FF2B5EF4-FFF2-40B4-BE49-F238E27FC236}">
                <a16:creationId xmlns:a16="http://schemas.microsoft.com/office/drawing/2014/main" id="{D438B90C-6BE8-0341-B418-BCD069AB9641}"/>
              </a:ext>
            </a:extLst>
          </p:cNvPr>
          <p:cNvSpPr/>
          <p:nvPr/>
        </p:nvSpPr>
        <p:spPr>
          <a:xfrm>
            <a:off x="14307940" y="5933812"/>
            <a:ext cx="1730234" cy="297024"/>
          </a:xfrm>
          <a:prstGeom prst="leftRightArrow">
            <a:avLst/>
          </a:prstGeom>
          <a:solidFill>
            <a:srgbClr val="B3E3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cxnSp>
        <p:nvCxnSpPr>
          <p:cNvPr id="12" name="Straight Connector 11">
            <a:extLst>
              <a:ext uri="{FF2B5EF4-FFF2-40B4-BE49-F238E27FC236}">
                <a16:creationId xmlns:a16="http://schemas.microsoft.com/office/drawing/2014/main" id="{E7F79F4D-E03B-F841-88A8-1EBD62CEE4E9}"/>
              </a:ext>
            </a:extLst>
          </p:cNvPr>
          <p:cNvCxnSpPr/>
          <p:nvPr/>
        </p:nvCxnSpPr>
        <p:spPr>
          <a:xfrm>
            <a:off x="15679539" y="5699637"/>
            <a:ext cx="0" cy="643658"/>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E516746-4A00-7B46-9434-F1ACEB1EE256}"/>
              </a:ext>
            </a:extLst>
          </p:cNvPr>
          <p:cNvSpPr txBox="1"/>
          <p:nvPr/>
        </p:nvSpPr>
        <p:spPr>
          <a:xfrm>
            <a:off x="15238394" y="6343295"/>
            <a:ext cx="869149"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API</a:t>
            </a:r>
          </a:p>
        </p:txBody>
      </p:sp>
      <p:sp>
        <p:nvSpPr>
          <p:cNvPr id="17" name="TextBox 16">
            <a:extLst>
              <a:ext uri="{FF2B5EF4-FFF2-40B4-BE49-F238E27FC236}">
                <a16:creationId xmlns:a16="http://schemas.microsoft.com/office/drawing/2014/main" id="{8EB6253E-2206-2A4E-8D37-5698D85F5E57}"/>
              </a:ext>
            </a:extLst>
          </p:cNvPr>
          <p:cNvSpPr txBox="1"/>
          <p:nvPr/>
        </p:nvSpPr>
        <p:spPr>
          <a:xfrm>
            <a:off x="10776710" y="7903247"/>
            <a:ext cx="4192173" cy="584775"/>
          </a:xfrm>
          <a:prstGeom prst="rect">
            <a:avLst/>
          </a:prstGeom>
          <a:noFill/>
        </p:spPr>
        <p:txBody>
          <a:bodyPr wrap="none" rtlCol="0">
            <a:spAutoFit/>
          </a:bodyPr>
          <a:lstStyle/>
          <a:p>
            <a:r>
              <a:rPr lang="en-US" sz="3200" b="1" i="1" dirty="0">
                <a:latin typeface="Arial" panose="020B0604020202020204" pitchFamily="34" charset="0"/>
                <a:cs typeface="Arial" panose="020B0604020202020204" pitchFamily="34" charset="0"/>
              </a:rPr>
              <a:t>Distribute / Circulate</a:t>
            </a:r>
          </a:p>
        </p:txBody>
      </p:sp>
      <p:sp>
        <p:nvSpPr>
          <p:cNvPr id="18" name="TextBox 17">
            <a:extLst>
              <a:ext uri="{FF2B5EF4-FFF2-40B4-BE49-F238E27FC236}">
                <a16:creationId xmlns:a16="http://schemas.microsoft.com/office/drawing/2014/main" id="{5A0D468F-33C9-5341-B108-181C43365FE2}"/>
              </a:ext>
            </a:extLst>
          </p:cNvPr>
          <p:cNvSpPr txBox="1"/>
          <p:nvPr/>
        </p:nvSpPr>
        <p:spPr>
          <a:xfrm>
            <a:off x="2838561" y="7361623"/>
            <a:ext cx="2712602"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Central Bank</a:t>
            </a:r>
          </a:p>
        </p:txBody>
      </p:sp>
      <p:pic>
        <p:nvPicPr>
          <p:cNvPr id="19" name="Picture 18">
            <a:extLst>
              <a:ext uri="{FF2B5EF4-FFF2-40B4-BE49-F238E27FC236}">
                <a16:creationId xmlns:a16="http://schemas.microsoft.com/office/drawing/2014/main" id="{50BE09E5-CD3F-B242-A221-822EB73D9460}"/>
              </a:ext>
            </a:extLst>
          </p:cNvPr>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7864087" y="5704144"/>
            <a:ext cx="1828800" cy="801344"/>
          </a:xfrm>
          <a:prstGeom prst="rect">
            <a:avLst/>
          </a:prstGeom>
          <a:ln>
            <a:solidFill>
              <a:schemeClr val="tx1"/>
            </a:solidFill>
          </a:ln>
          <a:effectLst>
            <a:glow rad="76200">
              <a:schemeClr val="accent4">
                <a:satMod val="175000"/>
                <a:alpha val="40000"/>
              </a:schemeClr>
            </a:glow>
          </a:effectLst>
        </p:spPr>
      </p:pic>
      <p:sp>
        <p:nvSpPr>
          <p:cNvPr id="20" name="TextBox 19">
            <a:extLst>
              <a:ext uri="{FF2B5EF4-FFF2-40B4-BE49-F238E27FC236}">
                <a16:creationId xmlns:a16="http://schemas.microsoft.com/office/drawing/2014/main" id="{5D9603A6-C4C6-C24E-B25C-D642964DAA2D}"/>
              </a:ext>
            </a:extLst>
          </p:cNvPr>
          <p:cNvSpPr txBox="1"/>
          <p:nvPr/>
        </p:nvSpPr>
        <p:spPr>
          <a:xfrm>
            <a:off x="2516359" y="7900117"/>
            <a:ext cx="3348994" cy="584775"/>
          </a:xfrm>
          <a:prstGeom prst="rect">
            <a:avLst/>
          </a:prstGeom>
          <a:noFill/>
        </p:spPr>
        <p:txBody>
          <a:bodyPr wrap="none" rtlCol="0">
            <a:spAutoFit/>
          </a:bodyPr>
          <a:lstStyle/>
          <a:p>
            <a:r>
              <a:rPr lang="en-US" sz="3200" b="1" i="1" dirty="0">
                <a:latin typeface="Arial" panose="020B0604020202020204" pitchFamily="34" charset="0"/>
                <a:cs typeface="Arial" panose="020B0604020202020204" pitchFamily="34" charset="0"/>
              </a:rPr>
              <a:t>Generate / Issue</a:t>
            </a:r>
          </a:p>
        </p:txBody>
      </p:sp>
      <p:sp>
        <p:nvSpPr>
          <p:cNvPr id="21" name="TextBox 20">
            <a:extLst>
              <a:ext uri="{FF2B5EF4-FFF2-40B4-BE49-F238E27FC236}">
                <a16:creationId xmlns:a16="http://schemas.microsoft.com/office/drawing/2014/main" id="{81FE8231-5C06-9546-B16E-FAF0D2B856E6}"/>
              </a:ext>
            </a:extLst>
          </p:cNvPr>
          <p:cNvSpPr txBox="1"/>
          <p:nvPr/>
        </p:nvSpPr>
        <p:spPr>
          <a:xfrm>
            <a:off x="10733428" y="7378907"/>
            <a:ext cx="4278735" cy="584775"/>
          </a:xfrm>
          <a:prstGeom prst="rect">
            <a:avLst/>
          </a:prstGeom>
          <a:noFill/>
        </p:spPr>
        <p:txBody>
          <a:bodyPr wrap="none" rtlCol="0">
            <a:spAutoFit/>
          </a:bodyPr>
          <a:lstStyle/>
          <a:p>
            <a:r>
              <a:rPr lang="en-US" sz="3200" b="1" dirty="0">
                <a:latin typeface="Arial" panose="020B0604020202020204" pitchFamily="34" charset="0"/>
                <a:cs typeface="Arial" panose="020B0604020202020204" pitchFamily="34" charset="0"/>
              </a:rPr>
              <a:t>Licensed Institutions</a:t>
            </a:r>
          </a:p>
        </p:txBody>
      </p:sp>
      <p:pic>
        <p:nvPicPr>
          <p:cNvPr id="22" name="Picture 21">
            <a:extLst>
              <a:ext uri="{FF2B5EF4-FFF2-40B4-BE49-F238E27FC236}">
                <a16:creationId xmlns:a16="http://schemas.microsoft.com/office/drawing/2014/main" id="{9319D5F8-AD3D-F746-9ABE-7CECBB89F9E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438030" y="2671360"/>
            <a:ext cx="2104734" cy="3924524"/>
          </a:xfrm>
          <a:prstGeom prst="rect">
            <a:avLst/>
          </a:prstGeom>
        </p:spPr>
      </p:pic>
      <p:sp>
        <p:nvSpPr>
          <p:cNvPr id="23" name="Text Box 59">
            <a:extLst>
              <a:ext uri="{FF2B5EF4-FFF2-40B4-BE49-F238E27FC236}">
                <a16:creationId xmlns:a16="http://schemas.microsoft.com/office/drawing/2014/main" id="{6202058E-D065-224E-B280-C202C3F5980F}"/>
              </a:ext>
            </a:extLst>
          </p:cNvPr>
          <p:cNvSpPr txBox="1"/>
          <p:nvPr/>
        </p:nvSpPr>
        <p:spPr>
          <a:xfrm>
            <a:off x="20028990" y="3025509"/>
            <a:ext cx="2690710" cy="1077218"/>
          </a:xfrm>
          <a:prstGeom prst="rect">
            <a:avLst/>
          </a:prstGeom>
          <a:noFill/>
        </p:spPr>
        <p:txBody>
          <a:bodyPr wrap="square" rtlCol="0">
            <a:spAutoFit/>
          </a:bodyPr>
          <a:lstStyle/>
          <a:p>
            <a:pPr algn="ctr" eaLnBrk="0" fontAlgn="base" hangingPunct="0"/>
            <a:r>
              <a:rPr lang="en-US" sz="6400" dirty="0" err="1">
                <a:solidFill>
                  <a:srgbClr val="3491CA"/>
                </a:solidFill>
                <a:latin typeface="Times New Roman" panose="02020603050405020304" pitchFamily="18" charset="0"/>
                <a:ea typeface="Baskerville" charset="0"/>
                <a:cs typeface="Times New Roman" panose="02020603050405020304" pitchFamily="18" charset="0"/>
              </a:rPr>
              <a:t>g</a:t>
            </a:r>
            <a:r>
              <a:rPr lang="en-US" sz="6400" dirty="0" err="1">
                <a:solidFill>
                  <a:srgbClr val="3D3D3D"/>
                </a:solidFill>
                <a:latin typeface="Times New Roman" panose="02020603050405020304" pitchFamily="18" charset="0"/>
                <a:ea typeface="Baskerville" charset="0"/>
                <a:cs typeface="Times New Roman" panose="02020603050405020304" pitchFamily="18" charset="0"/>
              </a:rPr>
              <a:t>wa</a:t>
            </a:r>
            <a:endParaRPr lang="en-US" sz="6400"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24" name="TextBox 23">
            <a:extLst>
              <a:ext uri="{FF2B5EF4-FFF2-40B4-BE49-F238E27FC236}">
                <a16:creationId xmlns:a16="http://schemas.microsoft.com/office/drawing/2014/main" id="{54B5550F-2F2E-1049-ACF4-A54C56EEFCEC}"/>
              </a:ext>
            </a:extLst>
          </p:cNvPr>
          <p:cNvSpPr txBox="1"/>
          <p:nvPr/>
        </p:nvSpPr>
        <p:spPr>
          <a:xfrm>
            <a:off x="16531542" y="5795449"/>
            <a:ext cx="912429" cy="584775"/>
          </a:xfrm>
          <a:prstGeom prst="rect">
            <a:avLst/>
          </a:prstGeom>
          <a:noFill/>
        </p:spPr>
        <p:txBody>
          <a:bodyPr wrap="none" rtlCol="0">
            <a:spAutoFit/>
          </a:bodyPr>
          <a:lstStyle/>
          <a:p>
            <a:r>
              <a:rPr lang="en-US" sz="3200" b="1" i="1" dirty="0">
                <a:latin typeface="Arial" panose="020B0604020202020204" pitchFamily="34" charset="0"/>
                <a:cs typeface="Arial" panose="020B0604020202020204" pitchFamily="34" charset="0"/>
              </a:rPr>
              <a:t>and</a:t>
            </a:r>
          </a:p>
        </p:txBody>
      </p:sp>
      <p:sp>
        <p:nvSpPr>
          <p:cNvPr id="25" name="Content Placeholder 2">
            <a:extLst>
              <a:ext uri="{FF2B5EF4-FFF2-40B4-BE49-F238E27FC236}">
                <a16:creationId xmlns:a16="http://schemas.microsoft.com/office/drawing/2014/main" id="{5F784574-2A55-0242-A1FA-D101DA4F8090}"/>
              </a:ext>
            </a:extLst>
          </p:cNvPr>
          <p:cNvSpPr txBox="1">
            <a:spLocks/>
          </p:cNvSpPr>
          <p:nvPr/>
        </p:nvSpPr>
        <p:spPr>
          <a:xfrm>
            <a:off x="5704971" y="9084609"/>
            <a:ext cx="17665664" cy="38846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9pPr>
          </a:lstStyle>
          <a:p>
            <a:pPr>
              <a:lnSpc>
                <a:spcPct val="100000"/>
              </a:lnSpc>
            </a:pPr>
            <a:r>
              <a:rPr lang="en-US" sz="3600" b="1" dirty="0">
                <a:latin typeface="Arial" panose="020B0604020202020204" pitchFamily="34" charset="0"/>
                <a:cs typeface="Arial" panose="020B0604020202020204" pitchFamily="34" charset="0"/>
              </a:rPr>
              <a:t>Dual systems </a:t>
            </a:r>
            <a:r>
              <a:rPr lang="en-US" sz="3600" dirty="0">
                <a:latin typeface="Arial" panose="020B0604020202020204" pitchFamily="34" charset="0"/>
                <a:cs typeface="Arial" panose="020B0604020202020204" pitchFamily="34" charset="0"/>
              </a:rPr>
              <a:t>with isolation of functions and independent administration</a:t>
            </a:r>
          </a:p>
          <a:p>
            <a:pPr>
              <a:lnSpc>
                <a:spcPct val="100000"/>
              </a:lnSpc>
              <a:spcBef>
                <a:spcPts val="3200"/>
              </a:spcBef>
            </a:pPr>
            <a:r>
              <a:rPr lang="en-US" sz="3600" b="1" dirty="0">
                <a:latin typeface="Arial" panose="020B0604020202020204" pitchFamily="34" charset="0"/>
                <a:cs typeface="Arial" panose="020B0604020202020204" pitchFamily="34" charset="0"/>
              </a:rPr>
              <a:t>Adaptable</a:t>
            </a:r>
            <a:r>
              <a:rPr lang="en-US" sz="3600" dirty="0">
                <a:latin typeface="Arial" panose="020B0604020202020204" pitchFamily="34" charset="0"/>
                <a:cs typeface="Arial" panose="020B0604020202020204" pitchFamily="34" charset="0"/>
              </a:rPr>
              <a:t> to apply to 1-tier distribution or 2-tier distribution</a:t>
            </a:r>
          </a:p>
          <a:p>
            <a:pPr>
              <a:lnSpc>
                <a:spcPct val="100000"/>
              </a:lnSpc>
              <a:spcBef>
                <a:spcPts val="3200"/>
              </a:spcBef>
            </a:pPr>
            <a:r>
              <a:rPr lang="en-US" sz="3600" b="1" dirty="0">
                <a:latin typeface="Arial" panose="020B0604020202020204" pitchFamily="34" charset="0"/>
                <a:cs typeface="Arial" panose="020B0604020202020204" pitchFamily="34" charset="0"/>
              </a:rPr>
              <a:t>API Interfaces </a:t>
            </a:r>
            <a:r>
              <a:rPr lang="en-US" sz="3600" dirty="0">
                <a:latin typeface="Arial" panose="020B0604020202020204" pitchFamily="34" charset="0"/>
                <a:cs typeface="Arial" panose="020B0604020202020204" pitchFamily="34" charset="0"/>
              </a:rPr>
              <a:t>for services with the existing payment ecosystem</a:t>
            </a:r>
          </a:p>
          <a:p>
            <a:pPr>
              <a:lnSpc>
                <a:spcPct val="100000"/>
              </a:lnSpc>
              <a:spcBef>
                <a:spcPts val="3200"/>
              </a:spcBef>
            </a:pPr>
            <a:r>
              <a:rPr lang="en-US" sz="3600" b="1" dirty="0">
                <a:latin typeface="Arial" panose="020B0604020202020204" pitchFamily="34" charset="0"/>
                <a:cs typeface="Arial" panose="020B0604020202020204" pitchFamily="34" charset="0"/>
              </a:rPr>
              <a:t>Payment application </a:t>
            </a:r>
            <a:r>
              <a:rPr lang="en-US" sz="3600" dirty="0">
                <a:latin typeface="Arial" panose="020B0604020202020204" pitchFamily="34" charset="0"/>
                <a:cs typeface="Arial" panose="020B0604020202020204" pitchFamily="34" charset="0"/>
              </a:rPr>
              <a:t>to initiate service (GWA) in the testing phase</a:t>
            </a:r>
          </a:p>
        </p:txBody>
      </p:sp>
      <p:sp>
        <p:nvSpPr>
          <p:cNvPr id="27" name="TextBox 26">
            <a:extLst>
              <a:ext uri="{FF2B5EF4-FFF2-40B4-BE49-F238E27FC236}">
                <a16:creationId xmlns:a16="http://schemas.microsoft.com/office/drawing/2014/main" id="{0CA9228F-1624-9A41-B4D7-7B3C9E9FEF98}"/>
              </a:ext>
            </a:extLst>
          </p:cNvPr>
          <p:cNvSpPr txBox="1"/>
          <p:nvPr/>
        </p:nvSpPr>
        <p:spPr>
          <a:xfrm>
            <a:off x="18508336" y="7378907"/>
            <a:ext cx="4079774" cy="1077218"/>
          </a:xfrm>
          <a:prstGeom prst="rect">
            <a:avLst/>
          </a:prstGeom>
          <a:noFill/>
        </p:spPr>
        <p:txBody>
          <a:bodyPr wrap="square" rtlCol="0">
            <a:spAutoFit/>
          </a:bodyPr>
          <a:lstStyle/>
          <a:p>
            <a:r>
              <a:rPr lang="en-US" sz="3200" b="1" i="1" dirty="0">
                <a:latin typeface="Arial" panose="020B0604020202020204" pitchFamily="34" charset="0"/>
                <a:cs typeface="Arial" panose="020B0604020202020204" pitchFamily="34" charset="0"/>
              </a:rPr>
              <a:t>Other existing payment systems</a:t>
            </a:r>
          </a:p>
        </p:txBody>
      </p:sp>
      <p:sp>
        <p:nvSpPr>
          <p:cNvPr id="28" name="Right Arrow 27">
            <a:extLst>
              <a:ext uri="{FF2B5EF4-FFF2-40B4-BE49-F238E27FC236}">
                <a16:creationId xmlns:a16="http://schemas.microsoft.com/office/drawing/2014/main" id="{C70DD88F-D00C-0C48-93E0-2CD6BF7DD302}"/>
              </a:ext>
            </a:extLst>
          </p:cNvPr>
          <p:cNvSpPr/>
          <p:nvPr/>
        </p:nvSpPr>
        <p:spPr>
          <a:xfrm rot="19712545">
            <a:off x="15921469" y="5136903"/>
            <a:ext cx="2619408" cy="343546"/>
          </a:xfrm>
          <a:prstGeom prst="rightArrow">
            <a:avLst/>
          </a:prstGeom>
          <a:solidFill>
            <a:srgbClr val="B3E3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9" name="Right Arrow 28">
            <a:extLst>
              <a:ext uri="{FF2B5EF4-FFF2-40B4-BE49-F238E27FC236}">
                <a16:creationId xmlns:a16="http://schemas.microsoft.com/office/drawing/2014/main" id="{FAA9AA40-4B09-C248-8DFD-06FF5ECF0F85}"/>
              </a:ext>
            </a:extLst>
          </p:cNvPr>
          <p:cNvSpPr/>
          <p:nvPr/>
        </p:nvSpPr>
        <p:spPr>
          <a:xfrm rot="1887455" flipV="1">
            <a:off x="15963551" y="6763061"/>
            <a:ext cx="2619408" cy="343546"/>
          </a:xfrm>
          <a:prstGeom prst="rightArrow">
            <a:avLst/>
          </a:prstGeom>
          <a:solidFill>
            <a:srgbClr val="B3E3F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30" name="Picture 29">
            <a:extLst>
              <a:ext uri="{FF2B5EF4-FFF2-40B4-BE49-F238E27FC236}">
                <a16:creationId xmlns:a16="http://schemas.microsoft.com/office/drawing/2014/main" id="{7CC88334-F36C-464B-A7CE-29519302A0A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26" name="5-Point Star 25">
            <a:extLst>
              <a:ext uri="{FF2B5EF4-FFF2-40B4-BE49-F238E27FC236}">
                <a16:creationId xmlns:a16="http://schemas.microsoft.com/office/drawing/2014/main" id="{5A009DFD-915A-F447-A29E-D75F2950780E}"/>
              </a:ext>
            </a:extLst>
          </p:cNvPr>
          <p:cNvSpPr/>
          <p:nvPr/>
        </p:nvSpPr>
        <p:spPr>
          <a:xfrm>
            <a:off x="19283351" y="10817905"/>
            <a:ext cx="914400" cy="914400"/>
          </a:xfrm>
          <a:prstGeom prst="star5">
            <a:avLst/>
          </a:prstGeom>
          <a:solidFill>
            <a:srgbClr val="FFFF00"/>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9030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585C-62E7-2946-9590-BB86B1EAC310}"/>
              </a:ext>
            </a:extLst>
          </p:cNvPr>
          <p:cNvSpPr>
            <a:spLocks noGrp="1"/>
          </p:cNvSpPr>
          <p:nvPr>
            <p:ph type="title"/>
          </p:nvPr>
        </p:nvSpPr>
        <p:spPr>
          <a:xfrm>
            <a:off x="1676619" y="730251"/>
            <a:ext cx="21033938" cy="1632556"/>
          </a:xfrm>
        </p:spPr>
        <p:txBody>
          <a:bodyPr>
            <a:normAutofit/>
          </a:bodyPr>
          <a:lstStyle/>
          <a:p>
            <a:r>
              <a:rPr lang="en-US" sz="6000" dirty="0"/>
              <a:t>Who is Giori Digital and what is our business?</a:t>
            </a:r>
          </a:p>
        </p:txBody>
      </p:sp>
      <p:sp>
        <p:nvSpPr>
          <p:cNvPr id="3" name="Content Placeholder 2">
            <a:extLst>
              <a:ext uri="{FF2B5EF4-FFF2-40B4-BE49-F238E27FC236}">
                <a16:creationId xmlns:a16="http://schemas.microsoft.com/office/drawing/2014/main" id="{7E27DD69-7038-424C-8388-8EEC27A423F3}"/>
              </a:ext>
            </a:extLst>
          </p:cNvPr>
          <p:cNvSpPr>
            <a:spLocks noGrp="1"/>
          </p:cNvSpPr>
          <p:nvPr>
            <p:ph idx="1"/>
          </p:nvPr>
        </p:nvSpPr>
        <p:spPr>
          <a:xfrm>
            <a:off x="1676619" y="2536166"/>
            <a:ext cx="21033938" cy="9817760"/>
          </a:xfrm>
        </p:spPr>
        <p:txBody>
          <a:bodyPr/>
          <a:lstStyle/>
          <a:p>
            <a:pPr marL="0" indent="0">
              <a:buNone/>
            </a:pPr>
            <a:r>
              <a:rPr lang="en-US" sz="4800" b="1" dirty="0"/>
              <a:t>The Giori name has decades of proven experience with Central Banks</a:t>
            </a:r>
          </a:p>
          <a:p>
            <a:endParaRPr lang="en-US" dirty="0"/>
          </a:p>
        </p:txBody>
      </p:sp>
      <p:sp>
        <p:nvSpPr>
          <p:cNvPr id="4" name="Right Arrow 3">
            <a:extLst>
              <a:ext uri="{FF2B5EF4-FFF2-40B4-BE49-F238E27FC236}">
                <a16:creationId xmlns:a16="http://schemas.microsoft.com/office/drawing/2014/main" id="{92DDC9D4-7FCD-6043-835E-D15ADA23C39D}"/>
              </a:ext>
            </a:extLst>
          </p:cNvPr>
          <p:cNvSpPr/>
          <p:nvPr/>
        </p:nvSpPr>
        <p:spPr>
          <a:xfrm>
            <a:off x="10370522" y="8136227"/>
            <a:ext cx="4167778" cy="1680510"/>
          </a:xfrm>
          <a:prstGeom prst="rightArrow">
            <a:avLst>
              <a:gd name="adj1" fmla="val 50000"/>
              <a:gd name="adj2" fmla="val 103343"/>
            </a:avLst>
          </a:prstGeom>
          <a:solidFill>
            <a:srgbClr val="3691C7"/>
          </a:solidFill>
          <a:effectLst>
            <a:outerShdw blurRad="508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7" name="Picture 6">
            <a:extLst>
              <a:ext uri="{FF2B5EF4-FFF2-40B4-BE49-F238E27FC236}">
                <a16:creationId xmlns:a16="http://schemas.microsoft.com/office/drawing/2014/main" id="{4C2E5877-8BDF-F545-859A-3B83766027C0}"/>
              </a:ext>
            </a:extLst>
          </p:cNvPr>
          <p:cNvPicPr>
            <a:picLocks noChangeAspect="1"/>
          </p:cNvPicPr>
          <p:nvPr/>
        </p:nvPicPr>
        <p:blipFill>
          <a:blip r:embed="rId3"/>
          <a:stretch>
            <a:fillRect/>
          </a:stretch>
        </p:blipFill>
        <p:spPr>
          <a:xfrm>
            <a:off x="1415935" y="5579773"/>
            <a:ext cx="9601200" cy="6756400"/>
          </a:xfrm>
          <a:prstGeom prst="rect">
            <a:avLst/>
          </a:prstGeom>
          <a:solidFill>
            <a:srgbClr val="FFFFFF">
              <a:shade val="85000"/>
            </a:srgbClr>
          </a:solidFill>
          <a:ln w="88900" cap="sq">
            <a:solidFill>
              <a:srgbClr val="FFFFFF"/>
            </a:solidFill>
            <a:miter lim="800000"/>
          </a:ln>
          <a:effectLst>
            <a:outerShdw blurRad="76200" dist="508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9400067D-6770-094B-BFD4-C30B6DD77BF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7243731" y="3616921"/>
            <a:ext cx="5864504" cy="8021444"/>
          </a:xfrm>
          <a:prstGeom prst="rect">
            <a:avLst/>
          </a:prstGeom>
          <a:solidFill>
            <a:srgbClr val="FFFFFF">
              <a:shade val="85000"/>
            </a:srgbClr>
          </a:solidFill>
          <a:ln w="88900" cap="sq">
            <a:solidFill>
              <a:srgbClr val="FFFFFF"/>
            </a:solidFill>
            <a:miter lim="800000"/>
          </a:ln>
          <a:effectLst>
            <a:outerShdw blurRad="76200" dist="508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84B3E126-49F5-F34D-89E2-8D6BF72052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4657143" y="7434065"/>
            <a:ext cx="6176212" cy="3084838"/>
          </a:xfrm>
          <a:prstGeom prst="rect">
            <a:avLst/>
          </a:prstGeom>
          <a:effectLst>
            <a:glow rad="228600">
              <a:schemeClr val="accent4">
                <a:lumMod val="40000"/>
                <a:lumOff val="60000"/>
                <a:alpha val="90000"/>
              </a:schemeClr>
            </a:glow>
          </a:effectLst>
        </p:spPr>
      </p:pic>
      <p:sp>
        <p:nvSpPr>
          <p:cNvPr id="10" name="TextBox 9">
            <a:extLst>
              <a:ext uri="{FF2B5EF4-FFF2-40B4-BE49-F238E27FC236}">
                <a16:creationId xmlns:a16="http://schemas.microsoft.com/office/drawing/2014/main" id="{D53CBB3D-AF2F-CC4D-9217-735D703364AD}"/>
              </a:ext>
            </a:extLst>
          </p:cNvPr>
          <p:cNvSpPr txBox="1"/>
          <p:nvPr/>
        </p:nvSpPr>
        <p:spPr>
          <a:xfrm>
            <a:off x="1415935" y="3886899"/>
            <a:ext cx="11579849" cy="1323439"/>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Organization Giori and De La Rue Giori had 70 years in printing 98% of the world’s banknotes</a:t>
            </a:r>
          </a:p>
        </p:txBody>
      </p:sp>
      <p:sp>
        <p:nvSpPr>
          <p:cNvPr id="11" name="TextBox 10">
            <a:extLst>
              <a:ext uri="{FF2B5EF4-FFF2-40B4-BE49-F238E27FC236}">
                <a16:creationId xmlns:a16="http://schemas.microsoft.com/office/drawing/2014/main" id="{5ABFBB47-965E-714C-B324-2340B13B60CB}"/>
              </a:ext>
            </a:extLst>
          </p:cNvPr>
          <p:cNvSpPr txBox="1"/>
          <p:nvPr/>
        </p:nvSpPr>
        <p:spPr>
          <a:xfrm>
            <a:off x="12779941" y="5703180"/>
            <a:ext cx="4167778" cy="1754326"/>
          </a:xfrm>
          <a:prstGeom prst="rect">
            <a:avLst/>
          </a:prstGeom>
          <a:noFill/>
        </p:spPr>
        <p:txBody>
          <a:bodyPr wrap="square" rtlCol="0">
            <a:spAutoFit/>
          </a:bodyPr>
          <a:lstStyle/>
          <a:p>
            <a:pPr algn="r"/>
            <a:r>
              <a:rPr lang="en-US" sz="3600" b="1" dirty="0">
                <a:latin typeface="Arial" panose="020B0604020202020204" pitchFamily="34" charset="0"/>
                <a:cs typeface="Arial" panose="020B0604020202020204" pitchFamily="34" charset="0"/>
              </a:rPr>
              <a:t>Giori Digital</a:t>
            </a:r>
          </a:p>
          <a:p>
            <a:pPr algn="r"/>
            <a:r>
              <a:rPr lang="en-US" sz="3600" b="1" dirty="0">
                <a:latin typeface="Arial" panose="020B0604020202020204" pitchFamily="34" charset="0"/>
                <a:cs typeface="Arial" panose="020B0604020202020204" pitchFamily="34" charset="0"/>
              </a:rPr>
              <a:t>  now creates the</a:t>
            </a:r>
          </a:p>
          <a:p>
            <a:pPr algn="r"/>
            <a:r>
              <a:rPr lang="en-US" sz="3600" b="1" dirty="0">
                <a:latin typeface="Arial" panose="020B0604020202020204" pitchFamily="34" charset="0"/>
                <a:cs typeface="Arial" panose="020B0604020202020204" pitchFamily="34" charset="0"/>
              </a:rPr>
              <a:t> digital banknote</a:t>
            </a:r>
          </a:p>
        </p:txBody>
      </p:sp>
      <p:pic>
        <p:nvPicPr>
          <p:cNvPr id="12" name="Picture 11">
            <a:extLst>
              <a:ext uri="{FF2B5EF4-FFF2-40B4-BE49-F238E27FC236}">
                <a16:creationId xmlns:a16="http://schemas.microsoft.com/office/drawing/2014/main" id="{91F68F22-31A9-CC45-8665-A3EC79892B5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6634343" y="12131207"/>
            <a:ext cx="7083280" cy="903616"/>
          </a:xfrm>
          <a:prstGeom prst="rect">
            <a:avLst/>
          </a:prstGeom>
        </p:spPr>
      </p:pic>
    </p:spTree>
    <p:extLst>
      <p:ext uri="{BB962C8B-B14F-4D97-AF65-F5344CB8AC3E}">
        <p14:creationId xmlns:p14="http://schemas.microsoft.com/office/powerpoint/2010/main" val="2857402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4CE8EAF-6D87-4943-86BD-A31988C6F48D}"/>
              </a:ext>
            </a:extLst>
          </p:cNvPr>
          <p:cNvGrpSpPr/>
          <p:nvPr/>
        </p:nvGrpSpPr>
        <p:grpSpPr>
          <a:xfrm>
            <a:off x="19153572" y="3553535"/>
            <a:ext cx="2003774" cy="2003774"/>
            <a:chOff x="9929489" y="1866767"/>
            <a:chExt cx="1001887" cy="1001887"/>
          </a:xfrm>
        </p:grpSpPr>
        <p:pic>
          <p:nvPicPr>
            <p:cNvPr id="81" name="Picture 80">
              <a:extLst>
                <a:ext uri="{FF2B5EF4-FFF2-40B4-BE49-F238E27FC236}">
                  <a16:creationId xmlns:a16="http://schemas.microsoft.com/office/drawing/2014/main" id="{F5E3CF06-5342-2145-82BD-A3344327B671}"/>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29489" y="1866767"/>
              <a:ext cx="1001887" cy="1001887"/>
            </a:xfrm>
            <a:prstGeom prst="rect">
              <a:avLst/>
            </a:prstGeom>
          </p:spPr>
        </p:pic>
        <p:pic>
          <p:nvPicPr>
            <p:cNvPr id="82" name="Picture 81">
              <a:extLst>
                <a:ext uri="{FF2B5EF4-FFF2-40B4-BE49-F238E27FC236}">
                  <a16:creationId xmlns:a16="http://schemas.microsoft.com/office/drawing/2014/main" id="{E4361235-4F18-7140-9482-53EEC28B3D6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739759">
              <a:off x="10098636" y="1897537"/>
              <a:ext cx="323112" cy="323112"/>
            </a:xfrm>
            <a:prstGeom prst="rect">
              <a:avLst/>
            </a:prstGeom>
          </p:spPr>
        </p:pic>
      </p:grpSp>
      <p:grpSp>
        <p:nvGrpSpPr>
          <p:cNvPr id="87" name="Group 86">
            <a:extLst>
              <a:ext uri="{FF2B5EF4-FFF2-40B4-BE49-F238E27FC236}">
                <a16:creationId xmlns:a16="http://schemas.microsoft.com/office/drawing/2014/main" id="{2B659FCF-2BC3-C947-9721-2C88E2F88E95}"/>
              </a:ext>
            </a:extLst>
          </p:cNvPr>
          <p:cNvGrpSpPr/>
          <p:nvPr/>
        </p:nvGrpSpPr>
        <p:grpSpPr>
          <a:xfrm>
            <a:off x="19153574" y="7021967"/>
            <a:ext cx="2003774" cy="2003774"/>
            <a:chOff x="9929489" y="1866767"/>
            <a:chExt cx="1001887" cy="1001887"/>
          </a:xfrm>
        </p:grpSpPr>
        <p:pic>
          <p:nvPicPr>
            <p:cNvPr id="88" name="Picture 87">
              <a:extLst>
                <a:ext uri="{FF2B5EF4-FFF2-40B4-BE49-F238E27FC236}">
                  <a16:creationId xmlns:a16="http://schemas.microsoft.com/office/drawing/2014/main" id="{84070048-0F43-FD4A-8656-9AB74F7AE06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29489" y="1866767"/>
              <a:ext cx="1001887" cy="1001887"/>
            </a:xfrm>
            <a:prstGeom prst="rect">
              <a:avLst/>
            </a:prstGeom>
          </p:spPr>
        </p:pic>
        <p:pic>
          <p:nvPicPr>
            <p:cNvPr id="89" name="Picture 88">
              <a:extLst>
                <a:ext uri="{FF2B5EF4-FFF2-40B4-BE49-F238E27FC236}">
                  <a16:creationId xmlns:a16="http://schemas.microsoft.com/office/drawing/2014/main" id="{C40C2195-6177-5A41-BD0E-CBEC671A9B2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739759">
              <a:off x="10098636" y="1897537"/>
              <a:ext cx="323112" cy="323112"/>
            </a:xfrm>
            <a:prstGeom prst="rect">
              <a:avLst/>
            </a:prstGeom>
          </p:spPr>
        </p:pic>
      </p:grpSp>
      <p:grpSp>
        <p:nvGrpSpPr>
          <p:cNvPr id="90" name="Group 89">
            <a:extLst>
              <a:ext uri="{FF2B5EF4-FFF2-40B4-BE49-F238E27FC236}">
                <a16:creationId xmlns:a16="http://schemas.microsoft.com/office/drawing/2014/main" id="{6CEDFC54-7B20-044D-ADA5-4642C146BF9A}"/>
              </a:ext>
            </a:extLst>
          </p:cNvPr>
          <p:cNvGrpSpPr/>
          <p:nvPr/>
        </p:nvGrpSpPr>
        <p:grpSpPr>
          <a:xfrm>
            <a:off x="19153572" y="10269357"/>
            <a:ext cx="2003774" cy="2003774"/>
            <a:chOff x="9929489" y="1866767"/>
            <a:chExt cx="1001887" cy="1001887"/>
          </a:xfrm>
        </p:grpSpPr>
        <p:pic>
          <p:nvPicPr>
            <p:cNvPr id="96" name="Picture 95">
              <a:extLst>
                <a:ext uri="{FF2B5EF4-FFF2-40B4-BE49-F238E27FC236}">
                  <a16:creationId xmlns:a16="http://schemas.microsoft.com/office/drawing/2014/main" id="{3CEE3FAD-2D87-CB4E-8487-85F4F3211D0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929489" y="1866767"/>
              <a:ext cx="1001887" cy="1001887"/>
            </a:xfrm>
            <a:prstGeom prst="rect">
              <a:avLst/>
            </a:prstGeom>
          </p:spPr>
        </p:pic>
        <p:pic>
          <p:nvPicPr>
            <p:cNvPr id="127" name="Picture 126">
              <a:extLst>
                <a:ext uri="{FF2B5EF4-FFF2-40B4-BE49-F238E27FC236}">
                  <a16:creationId xmlns:a16="http://schemas.microsoft.com/office/drawing/2014/main" id="{3A33918F-AAAF-4B4C-AB54-E73C889D710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739759">
              <a:off x="10098636" y="1897537"/>
              <a:ext cx="323112" cy="323112"/>
            </a:xfrm>
            <a:prstGeom prst="rect">
              <a:avLst/>
            </a:prstGeom>
          </p:spPr>
        </p:pic>
      </p:grpSp>
      <p:sp>
        <p:nvSpPr>
          <p:cNvPr id="92" name="Rounded Rectangle 91">
            <a:extLst>
              <a:ext uri="{FF2B5EF4-FFF2-40B4-BE49-F238E27FC236}">
                <a16:creationId xmlns:a16="http://schemas.microsoft.com/office/drawing/2014/main" id="{524541A6-DC7F-0B41-989C-0DE72638DB1C}"/>
              </a:ext>
            </a:extLst>
          </p:cNvPr>
          <p:cNvSpPr/>
          <p:nvPr/>
        </p:nvSpPr>
        <p:spPr bwMode="auto">
          <a:xfrm>
            <a:off x="3791955" y="9625958"/>
            <a:ext cx="4772192" cy="2926080"/>
          </a:xfrm>
          <a:prstGeom prst="roundRect">
            <a:avLst>
              <a:gd name="adj" fmla="val 10208"/>
            </a:avLst>
          </a:prstGeom>
          <a:solidFill>
            <a:schemeClr val="accent2">
              <a:lumMod val="60000"/>
              <a:lumOff val="40000"/>
              <a:alpha val="20000"/>
            </a:scheme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32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126" name="Rounded Rectangle 125">
            <a:extLst>
              <a:ext uri="{FF2B5EF4-FFF2-40B4-BE49-F238E27FC236}">
                <a16:creationId xmlns:a16="http://schemas.microsoft.com/office/drawing/2014/main" id="{FE9E8D18-9D34-D045-870C-90E57AA711D7}"/>
              </a:ext>
            </a:extLst>
          </p:cNvPr>
          <p:cNvSpPr/>
          <p:nvPr/>
        </p:nvSpPr>
        <p:spPr bwMode="auto">
          <a:xfrm>
            <a:off x="3820300" y="6274074"/>
            <a:ext cx="9520234" cy="2926080"/>
          </a:xfrm>
          <a:prstGeom prst="roundRect">
            <a:avLst>
              <a:gd name="adj" fmla="val 10208"/>
            </a:avLst>
          </a:prstGeom>
          <a:solidFill>
            <a:schemeClr val="accent2">
              <a:lumMod val="60000"/>
              <a:lumOff val="40000"/>
              <a:alpha val="20000"/>
            </a:scheme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32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2" name="Title 1">
            <a:extLst>
              <a:ext uri="{FF2B5EF4-FFF2-40B4-BE49-F238E27FC236}">
                <a16:creationId xmlns:a16="http://schemas.microsoft.com/office/drawing/2014/main" id="{86488636-7031-2B41-84E5-A27F438149E4}"/>
              </a:ext>
            </a:extLst>
          </p:cNvPr>
          <p:cNvSpPr>
            <a:spLocks noGrp="1"/>
          </p:cNvSpPr>
          <p:nvPr>
            <p:ph type="title"/>
          </p:nvPr>
        </p:nvSpPr>
        <p:spPr>
          <a:xfrm>
            <a:off x="1676619" y="730251"/>
            <a:ext cx="21033938" cy="1260510"/>
          </a:xfrm>
        </p:spPr>
        <p:txBody>
          <a:bodyPr/>
          <a:lstStyle/>
          <a:p>
            <a:r>
              <a:rPr lang="en-US" sz="5600" dirty="0">
                <a:latin typeface="Arial" panose="020B0604020202020204" pitchFamily="34" charset="0"/>
                <a:cs typeface="Arial" panose="020B0604020202020204" pitchFamily="34" charset="0"/>
              </a:rPr>
              <a:t>In GSMT, the Central Bank can choose the distribution model</a:t>
            </a:r>
          </a:p>
        </p:txBody>
      </p:sp>
      <p:sp>
        <p:nvSpPr>
          <p:cNvPr id="80" name="Rounded Rectangle 79">
            <a:extLst>
              <a:ext uri="{FF2B5EF4-FFF2-40B4-BE49-F238E27FC236}">
                <a16:creationId xmlns:a16="http://schemas.microsoft.com/office/drawing/2014/main" id="{28962E45-7517-5C44-8171-CF9E7687D0DD}"/>
              </a:ext>
            </a:extLst>
          </p:cNvPr>
          <p:cNvSpPr/>
          <p:nvPr/>
        </p:nvSpPr>
        <p:spPr bwMode="auto">
          <a:xfrm>
            <a:off x="3820303" y="2797528"/>
            <a:ext cx="14670816" cy="2926080"/>
          </a:xfrm>
          <a:prstGeom prst="roundRect">
            <a:avLst>
              <a:gd name="adj" fmla="val 10208"/>
            </a:avLst>
          </a:prstGeom>
          <a:solidFill>
            <a:schemeClr val="accent2">
              <a:lumMod val="60000"/>
              <a:lumOff val="40000"/>
              <a:alpha val="20000"/>
            </a:scheme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32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5" name="Rounded Rectangle 4">
            <a:extLst>
              <a:ext uri="{FF2B5EF4-FFF2-40B4-BE49-F238E27FC236}">
                <a16:creationId xmlns:a16="http://schemas.microsoft.com/office/drawing/2014/main" id="{D6C1556F-124C-294E-B531-72D1210B6DB2}"/>
              </a:ext>
            </a:extLst>
          </p:cNvPr>
          <p:cNvSpPr/>
          <p:nvPr/>
        </p:nvSpPr>
        <p:spPr bwMode="auto">
          <a:xfrm>
            <a:off x="14324833" y="6490340"/>
            <a:ext cx="3780624" cy="2478416"/>
          </a:xfrm>
          <a:prstGeom prst="roundRect">
            <a:avLst>
              <a:gd name="adj" fmla="val 10208"/>
            </a:avLst>
          </a:prstGeom>
          <a:solidFill>
            <a:srgbClr val="F6FB07">
              <a:alpha val="20000"/>
            </a:srgbClr>
          </a:solidFill>
          <a:ln w="9525" cap="flat" cmpd="sng" algn="ctr">
            <a:solidFill>
              <a:schemeClr val="accent6">
                <a:lumMod val="75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800" b="1" dirty="0">
                <a:solidFill>
                  <a:srgbClr val="000000"/>
                </a:solidFill>
                <a:latin typeface="Arial" panose="020B0604020202020204" pitchFamily="34" charset="0"/>
                <a:ea typeface="Arial" charset="0"/>
                <a:cs typeface="Arial" panose="020B0604020202020204" pitchFamily="34" charset="0"/>
              </a:rPr>
              <a:t>Private Institutions</a:t>
            </a:r>
          </a:p>
        </p:txBody>
      </p:sp>
      <p:sp>
        <p:nvSpPr>
          <p:cNvPr id="7" name="Rounded Rectangle 6">
            <a:extLst>
              <a:ext uri="{FF2B5EF4-FFF2-40B4-BE49-F238E27FC236}">
                <a16:creationId xmlns:a16="http://schemas.microsoft.com/office/drawing/2014/main" id="{54159211-E5C6-F64E-8F10-5EB10EE15DC2}"/>
              </a:ext>
            </a:extLst>
          </p:cNvPr>
          <p:cNvSpPr/>
          <p:nvPr/>
        </p:nvSpPr>
        <p:spPr bwMode="auto">
          <a:xfrm>
            <a:off x="4158935" y="3515814"/>
            <a:ext cx="13946520" cy="2051800"/>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endParaRPr lang="en-US" sz="3200" b="1" dirty="0">
              <a:solidFill>
                <a:srgbClr val="000000"/>
              </a:solidFill>
              <a:latin typeface="Arial" panose="020B0604020202020204" pitchFamily="34" charset="0"/>
              <a:ea typeface="Arial" charset="0"/>
              <a:cs typeface="Arial" panose="020B0604020202020204" pitchFamily="34" charset="0"/>
            </a:endParaRPr>
          </a:p>
        </p:txBody>
      </p:sp>
      <p:sp>
        <p:nvSpPr>
          <p:cNvPr id="8" name="Rounded Rectangle 7">
            <a:extLst>
              <a:ext uri="{FF2B5EF4-FFF2-40B4-BE49-F238E27FC236}">
                <a16:creationId xmlns:a16="http://schemas.microsoft.com/office/drawing/2014/main" id="{325CC54E-3456-A047-BE9B-85D137D60E88}"/>
              </a:ext>
            </a:extLst>
          </p:cNvPr>
          <p:cNvSpPr/>
          <p:nvPr/>
        </p:nvSpPr>
        <p:spPr>
          <a:xfrm>
            <a:off x="14858587" y="3805615"/>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800" b="1" dirty="0">
                <a:solidFill>
                  <a:schemeClr val="tx1"/>
                </a:solidFill>
                <a:latin typeface="Arial" panose="020B0604020202020204" pitchFamily="34" charset="0"/>
                <a:ea typeface="Avenir Heavy" charset="0"/>
                <a:cs typeface="Arial" panose="020B0604020202020204" pitchFamily="34" charset="0"/>
              </a:rPr>
              <a:t>Payment System</a:t>
            </a:r>
          </a:p>
        </p:txBody>
      </p:sp>
      <p:sp>
        <p:nvSpPr>
          <p:cNvPr id="9" name="Rounded Rectangle 8">
            <a:extLst>
              <a:ext uri="{FF2B5EF4-FFF2-40B4-BE49-F238E27FC236}">
                <a16:creationId xmlns:a16="http://schemas.microsoft.com/office/drawing/2014/main" id="{AD98780C-F3E4-1F43-B47C-D1446BE4D6D9}"/>
              </a:ext>
            </a:extLst>
          </p:cNvPr>
          <p:cNvSpPr/>
          <p:nvPr/>
        </p:nvSpPr>
        <p:spPr>
          <a:xfrm>
            <a:off x="4567312" y="3805615"/>
            <a:ext cx="3038742" cy="1422002"/>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3200" b="1" dirty="0">
                <a:solidFill>
                  <a:srgbClr val="3491CA"/>
                </a:solidFill>
                <a:latin typeface="Arial" panose="020B0604020202020204" pitchFamily="34" charset="0"/>
                <a:ea typeface="Avenir Heavy" charset="0"/>
                <a:cs typeface="Arial" panose="020B0604020202020204" pitchFamily="34" charset="0"/>
              </a:rPr>
              <a:t>Issue </a:t>
            </a:r>
          </a:p>
        </p:txBody>
      </p:sp>
      <p:grpSp>
        <p:nvGrpSpPr>
          <p:cNvPr id="10" name="Group 9">
            <a:extLst>
              <a:ext uri="{FF2B5EF4-FFF2-40B4-BE49-F238E27FC236}">
                <a16:creationId xmlns:a16="http://schemas.microsoft.com/office/drawing/2014/main" id="{F6C04B91-22DD-1940-80E9-F982030D8195}"/>
              </a:ext>
            </a:extLst>
          </p:cNvPr>
          <p:cNvGrpSpPr/>
          <p:nvPr/>
        </p:nvGrpSpPr>
        <p:grpSpPr>
          <a:xfrm>
            <a:off x="6367153" y="4342213"/>
            <a:ext cx="1238900" cy="761062"/>
            <a:chOff x="1898218" y="2990135"/>
            <a:chExt cx="619450" cy="380531"/>
          </a:xfrm>
        </p:grpSpPr>
        <p:sp>
          <p:nvSpPr>
            <p:cNvPr id="11" name="Rounded Rectangle 10">
              <a:extLst>
                <a:ext uri="{FF2B5EF4-FFF2-40B4-BE49-F238E27FC236}">
                  <a16:creationId xmlns:a16="http://schemas.microsoft.com/office/drawing/2014/main" id="{DD0CFD9E-BF0E-3D44-B7EA-432AB4D46062}"/>
                </a:ext>
              </a:extLst>
            </p:cNvPr>
            <p:cNvSpPr/>
            <p:nvPr/>
          </p:nvSpPr>
          <p:spPr>
            <a:xfrm>
              <a:off x="1988427" y="2990135"/>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12" name="Text Box 59">
              <a:extLst>
                <a:ext uri="{FF2B5EF4-FFF2-40B4-BE49-F238E27FC236}">
                  <a16:creationId xmlns:a16="http://schemas.microsoft.com/office/drawing/2014/main" id="{6D94F8D1-3C30-5241-802A-1D58A95D8D6E}"/>
                </a:ext>
              </a:extLst>
            </p:cNvPr>
            <p:cNvSpPr txBox="1"/>
            <p:nvPr/>
          </p:nvSpPr>
          <p:spPr>
            <a:xfrm>
              <a:off x="1898218" y="2998724"/>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sp>
        <p:nvSpPr>
          <p:cNvPr id="13" name="Rounded Rectangle 12">
            <a:extLst>
              <a:ext uri="{FF2B5EF4-FFF2-40B4-BE49-F238E27FC236}">
                <a16:creationId xmlns:a16="http://schemas.microsoft.com/office/drawing/2014/main" id="{534DE34F-1D7F-9643-927F-4A026DF5A3C0}"/>
              </a:ext>
            </a:extLst>
          </p:cNvPr>
          <p:cNvSpPr/>
          <p:nvPr/>
        </p:nvSpPr>
        <p:spPr>
          <a:xfrm>
            <a:off x="9913821" y="3812239"/>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2800" b="1" dirty="0">
                <a:solidFill>
                  <a:srgbClr val="007525"/>
                </a:solidFill>
                <a:latin typeface="Arial" panose="020B0604020202020204" pitchFamily="34" charset="0"/>
                <a:ea typeface="Avenir Heavy" charset="0"/>
                <a:cs typeface="Arial" panose="020B0604020202020204" pitchFamily="34" charset="0"/>
              </a:rPr>
              <a:t>Circulate</a:t>
            </a:r>
          </a:p>
        </p:txBody>
      </p:sp>
      <p:grpSp>
        <p:nvGrpSpPr>
          <p:cNvPr id="14" name="Group 13">
            <a:extLst>
              <a:ext uri="{FF2B5EF4-FFF2-40B4-BE49-F238E27FC236}">
                <a16:creationId xmlns:a16="http://schemas.microsoft.com/office/drawing/2014/main" id="{349570A1-1A73-0C44-9E60-79E94849174E}"/>
              </a:ext>
            </a:extLst>
          </p:cNvPr>
          <p:cNvGrpSpPr/>
          <p:nvPr/>
        </p:nvGrpSpPr>
        <p:grpSpPr>
          <a:xfrm>
            <a:off x="11461135" y="4310529"/>
            <a:ext cx="1238900" cy="761062"/>
            <a:chOff x="5001300" y="3649300"/>
            <a:chExt cx="619450" cy="380531"/>
          </a:xfrm>
        </p:grpSpPr>
        <p:sp>
          <p:nvSpPr>
            <p:cNvPr id="15" name="Rounded Rectangle 14">
              <a:extLst>
                <a:ext uri="{FF2B5EF4-FFF2-40B4-BE49-F238E27FC236}">
                  <a16:creationId xmlns:a16="http://schemas.microsoft.com/office/drawing/2014/main" id="{BFB0A5D6-7EC8-7D43-A747-CD4A1D1B1510}"/>
                </a:ext>
              </a:extLst>
            </p:cNvPr>
            <p:cNvSpPr/>
            <p:nvPr/>
          </p:nvSpPr>
          <p:spPr>
            <a:xfrm>
              <a:off x="5091509" y="3649300"/>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16" name="Text Box 59">
              <a:extLst>
                <a:ext uri="{FF2B5EF4-FFF2-40B4-BE49-F238E27FC236}">
                  <a16:creationId xmlns:a16="http://schemas.microsoft.com/office/drawing/2014/main" id="{DD22EC3F-286C-AC48-9C40-ABE3FFF46A48}"/>
                </a:ext>
              </a:extLst>
            </p:cNvPr>
            <p:cNvSpPr txBox="1"/>
            <p:nvPr/>
          </p:nvSpPr>
          <p:spPr>
            <a:xfrm>
              <a:off x="5001300" y="3657889"/>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cxnSp>
        <p:nvCxnSpPr>
          <p:cNvPr id="17" name="Straight Arrow Connector 16">
            <a:extLst>
              <a:ext uri="{FF2B5EF4-FFF2-40B4-BE49-F238E27FC236}">
                <a16:creationId xmlns:a16="http://schemas.microsoft.com/office/drawing/2014/main" id="{984349A7-D9D6-7644-9CA7-9645C91CB0FB}"/>
              </a:ext>
            </a:extLst>
          </p:cNvPr>
          <p:cNvCxnSpPr>
            <a:cxnSpLocks/>
            <a:stCxn id="9" idx="3"/>
            <a:endCxn id="13" idx="1"/>
          </p:cNvCxnSpPr>
          <p:nvPr/>
        </p:nvCxnSpPr>
        <p:spPr bwMode="auto">
          <a:xfrm>
            <a:off x="7606053" y="4516616"/>
            <a:ext cx="2307768" cy="6624"/>
          </a:xfrm>
          <a:prstGeom prst="straightConnector1">
            <a:avLst/>
          </a:prstGeom>
          <a:noFill/>
          <a:ln w="19050" cap="flat" cmpd="sng" algn="ctr">
            <a:solidFill>
              <a:srgbClr val="3491CA"/>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9F4EADE0-CFA8-5E48-BEC7-924823F02AA9}"/>
              </a:ext>
            </a:extLst>
          </p:cNvPr>
          <p:cNvCxnSpPr>
            <a:stCxn id="13" idx="3"/>
            <a:endCxn id="8" idx="1"/>
          </p:cNvCxnSpPr>
          <p:nvPr/>
        </p:nvCxnSpPr>
        <p:spPr bwMode="auto">
          <a:xfrm flipV="1">
            <a:off x="12657022" y="4516616"/>
            <a:ext cx="2201566" cy="6624"/>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1FD17E51-5B70-224A-B54B-4825DCEF5DA0}"/>
              </a:ext>
            </a:extLst>
          </p:cNvPr>
          <p:cNvCxnSpPr>
            <a:cxnSpLocks/>
            <a:stCxn id="8" idx="3"/>
          </p:cNvCxnSpPr>
          <p:nvPr/>
        </p:nvCxnSpPr>
        <p:spPr bwMode="auto">
          <a:xfrm>
            <a:off x="17601788" y="4516616"/>
            <a:ext cx="1802998" cy="0"/>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Text Box 59">
            <a:extLst>
              <a:ext uri="{FF2B5EF4-FFF2-40B4-BE49-F238E27FC236}">
                <a16:creationId xmlns:a16="http://schemas.microsoft.com/office/drawing/2014/main" id="{EA95AA0E-9947-AA4E-93EC-2EAE3F95E7DF}"/>
              </a:ext>
            </a:extLst>
          </p:cNvPr>
          <p:cNvSpPr txBox="1"/>
          <p:nvPr/>
        </p:nvSpPr>
        <p:spPr>
          <a:xfrm>
            <a:off x="8036065" y="4496111"/>
            <a:ext cx="1492736"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25" name="Text Box 59">
            <a:extLst>
              <a:ext uri="{FF2B5EF4-FFF2-40B4-BE49-F238E27FC236}">
                <a16:creationId xmlns:a16="http://schemas.microsoft.com/office/drawing/2014/main" id="{B5933CFA-B3ED-D646-B17B-EB6ECDF5FE76}"/>
              </a:ext>
            </a:extLst>
          </p:cNvPr>
          <p:cNvSpPr txBox="1"/>
          <p:nvPr/>
        </p:nvSpPr>
        <p:spPr>
          <a:xfrm>
            <a:off x="13492628" y="4610025"/>
            <a:ext cx="878286"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API</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cxnSp>
        <p:nvCxnSpPr>
          <p:cNvPr id="26" name="Straight Connector 25">
            <a:extLst>
              <a:ext uri="{FF2B5EF4-FFF2-40B4-BE49-F238E27FC236}">
                <a16:creationId xmlns:a16="http://schemas.microsoft.com/office/drawing/2014/main" id="{9F43D7A1-C39D-A740-9FAC-7606D75D4A68}"/>
              </a:ext>
            </a:extLst>
          </p:cNvPr>
          <p:cNvCxnSpPr/>
          <p:nvPr/>
        </p:nvCxnSpPr>
        <p:spPr bwMode="auto">
          <a:xfrm>
            <a:off x="13930237" y="3951622"/>
            <a:ext cx="0" cy="66313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ounded Rectangle 66">
            <a:extLst>
              <a:ext uri="{FF2B5EF4-FFF2-40B4-BE49-F238E27FC236}">
                <a16:creationId xmlns:a16="http://schemas.microsoft.com/office/drawing/2014/main" id="{DB2524E5-253B-6542-ADDE-10D1A2049260}"/>
              </a:ext>
            </a:extLst>
          </p:cNvPr>
          <p:cNvSpPr/>
          <p:nvPr/>
        </p:nvSpPr>
        <p:spPr bwMode="auto">
          <a:xfrm>
            <a:off x="4158937" y="6983719"/>
            <a:ext cx="8743988" cy="2064158"/>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endParaRPr lang="en-US" sz="3200" b="1" dirty="0">
              <a:solidFill>
                <a:srgbClr val="000000"/>
              </a:solidFill>
              <a:latin typeface="Arial" panose="020B0604020202020204" pitchFamily="34" charset="0"/>
              <a:ea typeface="Arial" charset="0"/>
              <a:cs typeface="Arial" panose="020B0604020202020204" pitchFamily="34" charset="0"/>
            </a:endParaRPr>
          </a:p>
        </p:txBody>
      </p:sp>
      <p:sp>
        <p:nvSpPr>
          <p:cNvPr id="68" name="Rounded Rectangle 67">
            <a:extLst>
              <a:ext uri="{FF2B5EF4-FFF2-40B4-BE49-F238E27FC236}">
                <a16:creationId xmlns:a16="http://schemas.microsoft.com/office/drawing/2014/main" id="{9C337A42-0B47-1C4D-B599-A3F7C7AFCDD3}"/>
              </a:ext>
            </a:extLst>
          </p:cNvPr>
          <p:cNvSpPr/>
          <p:nvPr/>
        </p:nvSpPr>
        <p:spPr>
          <a:xfrm>
            <a:off x="14815571" y="7332757"/>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800" b="1" dirty="0">
                <a:solidFill>
                  <a:schemeClr val="tx1"/>
                </a:solidFill>
                <a:latin typeface="Arial" panose="020B0604020202020204" pitchFamily="34" charset="0"/>
                <a:ea typeface="Avenir Heavy" charset="0"/>
                <a:cs typeface="Arial" panose="020B0604020202020204" pitchFamily="34" charset="0"/>
              </a:rPr>
              <a:t>Payment System</a:t>
            </a:r>
          </a:p>
        </p:txBody>
      </p:sp>
      <p:sp>
        <p:nvSpPr>
          <p:cNvPr id="69" name="Rounded Rectangle 68">
            <a:extLst>
              <a:ext uri="{FF2B5EF4-FFF2-40B4-BE49-F238E27FC236}">
                <a16:creationId xmlns:a16="http://schemas.microsoft.com/office/drawing/2014/main" id="{53C01D16-D82D-9A44-9FB7-460B9FAFEE21}"/>
              </a:ext>
            </a:extLst>
          </p:cNvPr>
          <p:cNvSpPr/>
          <p:nvPr/>
        </p:nvSpPr>
        <p:spPr>
          <a:xfrm>
            <a:off x="4567311" y="7332757"/>
            <a:ext cx="3035808" cy="1422002"/>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3200" b="1" dirty="0">
                <a:solidFill>
                  <a:srgbClr val="3491CA"/>
                </a:solidFill>
                <a:latin typeface="Arial" panose="020B0604020202020204" pitchFamily="34" charset="0"/>
                <a:ea typeface="Avenir Heavy" charset="0"/>
                <a:cs typeface="Arial" panose="020B0604020202020204" pitchFamily="34" charset="0"/>
              </a:rPr>
              <a:t>Issue </a:t>
            </a:r>
          </a:p>
        </p:txBody>
      </p:sp>
      <p:grpSp>
        <p:nvGrpSpPr>
          <p:cNvPr id="70" name="Group 69">
            <a:extLst>
              <a:ext uri="{FF2B5EF4-FFF2-40B4-BE49-F238E27FC236}">
                <a16:creationId xmlns:a16="http://schemas.microsoft.com/office/drawing/2014/main" id="{9A33D6C6-6F7C-2D4E-83FE-B77FBA492906}"/>
              </a:ext>
            </a:extLst>
          </p:cNvPr>
          <p:cNvGrpSpPr/>
          <p:nvPr/>
        </p:nvGrpSpPr>
        <p:grpSpPr>
          <a:xfrm>
            <a:off x="6324137" y="7869355"/>
            <a:ext cx="1238900" cy="761062"/>
            <a:chOff x="1898218" y="2990135"/>
            <a:chExt cx="619450" cy="380531"/>
          </a:xfrm>
        </p:grpSpPr>
        <p:sp>
          <p:nvSpPr>
            <p:cNvPr id="71" name="Rounded Rectangle 70">
              <a:extLst>
                <a:ext uri="{FF2B5EF4-FFF2-40B4-BE49-F238E27FC236}">
                  <a16:creationId xmlns:a16="http://schemas.microsoft.com/office/drawing/2014/main" id="{151A8360-0A05-3A4B-AAF2-A60C7453D7E6}"/>
                </a:ext>
              </a:extLst>
            </p:cNvPr>
            <p:cNvSpPr/>
            <p:nvPr/>
          </p:nvSpPr>
          <p:spPr>
            <a:xfrm>
              <a:off x="1988427" y="2990135"/>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72" name="Text Box 59">
              <a:extLst>
                <a:ext uri="{FF2B5EF4-FFF2-40B4-BE49-F238E27FC236}">
                  <a16:creationId xmlns:a16="http://schemas.microsoft.com/office/drawing/2014/main" id="{99E2A2B2-67AA-1A49-89FD-9F9BB80B104E}"/>
                </a:ext>
              </a:extLst>
            </p:cNvPr>
            <p:cNvSpPr txBox="1"/>
            <p:nvPr/>
          </p:nvSpPr>
          <p:spPr>
            <a:xfrm>
              <a:off x="1898218" y="2998724"/>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sp>
        <p:nvSpPr>
          <p:cNvPr id="73" name="Rounded Rectangle 72">
            <a:extLst>
              <a:ext uri="{FF2B5EF4-FFF2-40B4-BE49-F238E27FC236}">
                <a16:creationId xmlns:a16="http://schemas.microsoft.com/office/drawing/2014/main" id="{69259F88-B30D-7442-8B52-BF7CD4F2C17E}"/>
              </a:ext>
            </a:extLst>
          </p:cNvPr>
          <p:cNvSpPr/>
          <p:nvPr/>
        </p:nvSpPr>
        <p:spPr>
          <a:xfrm>
            <a:off x="9870805" y="7339381"/>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2800" b="1" dirty="0">
                <a:solidFill>
                  <a:srgbClr val="007525"/>
                </a:solidFill>
                <a:latin typeface="Arial" panose="020B0604020202020204" pitchFamily="34" charset="0"/>
                <a:ea typeface="Avenir Heavy" charset="0"/>
                <a:cs typeface="Arial" panose="020B0604020202020204" pitchFamily="34" charset="0"/>
              </a:rPr>
              <a:t>Circulate</a:t>
            </a:r>
          </a:p>
        </p:txBody>
      </p:sp>
      <p:grpSp>
        <p:nvGrpSpPr>
          <p:cNvPr id="74" name="Group 73">
            <a:extLst>
              <a:ext uri="{FF2B5EF4-FFF2-40B4-BE49-F238E27FC236}">
                <a16:creationId xmlns:a16="http://schemas.microsoft.com/office/drawing/2014/main" id="{4B59B15D-FB21-CB45-960D-01B802CA4CB9}"/>
              </a:ext>
            </a:extLst>
          </p:cNvPr>
          <p:cNvGrpSpPr/>
          <p:nvPr/>
        </p:nvGrpSpPr>
        <p:grpSpPr>
          <a:xfrm>
            <a:off x="11418119" y="7837671"/>
            <a:ext cx="1238900" cy="761062"/>
            <a:chOff x="5001300" y="3649300"/>
            <a:chExt cx="619450" cy="380531"/>
          </a:xfrm>
        </p:grpSpPr>
        <p:sp>
          <p:nvSpPr>
            <p:cNvPr id="75" name="Rounded Rectangle 74">
              <a:extLst>
                <a:ext uri="{FF2B5EF4-FFF2-40B4-BE49-F238E27FC236}">
                  <a16:creationId xmlns:a16="http://schemas.microsoft.com/office/drawing/2014/main" id="{6E48CBDF-C854-8E45-B1A7-902B3B0D1B4E}"/>
                </a:ext>
              </a:extLst>
            </p:cNvPr>
            <p:cNvSpPr/>
            <p:nvPr/>
          </p:nvSpPr>
          <p:spPr>
            <a:xfrm>
              <a:off x="5091509" y="3649300"/>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76" name="Text Box 59">
              <a:extLst>
                <a:ext uri="{FF2B5EF4-FFF2-40B4-BE49-F238E27FC236}">
                  <a16:creationId xmlns:a16="http://schemas.microsoft.com/office/drawing/2014/main" id="{AD7842FC-6F2A-304F-87AF-7AABF6755063}"/>
                </a:ext>
              </a:extLst>
            </p:cNvPr>
            <p:cNvSpPr txBox="1"/>
            <p:nvPr/>
          </p:nvSpPr>
          <p:spPr>
            <a:xfrm>
              <a:off x="5001300" y="3657889"/>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cxnSp>
        <p:nvCxnSpPr>
          <p:cNvPr id="77" name="Straight Arrow Connector 76">
            <a:extLst>
              <a:ext uri="{FF2B5EF4-FFF2-40B4-BE49-F238E27FC236}">
                <a16:creationId xmlns:a16="http://schemas.microsoft.com/office/drawing/2014/main" id="{8C46FF70-5AF4-784E-B79E-4B0FB136EC35}"/>
              </a:ext>
            </a:extLst>
          </p:cNvPr>
          <p:cNvCxnSpPr>
            <a:stCxn id="69" idx="3"/>
            <a:endCxn id="73" idx="1"/>
          </p:cNvCxnSpPr>
          <p:nvPr/>
        </p:nvCxnSpPr>
        <p:spPr bwMode="auto">
          <a:xfrm>
            <a:off x="7603120" y="8043758"/>
            <a:ext cx="2267686" cy="6624"/>
          </a:xfrm>
          <a:prstGeom prst="straightConnector1">
            <a:avLst/>
          </a:prstGeom>
          <a:noFill/>
          <a:ln w="19050" cap="flat" cmpd="sng" algn="ctr">
            <a:solidFill>
              <a:srgbClr val="3491CA"/>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A23493FB-1265-1140-B21C-E3366D397E91}"/>
              </a:ext>
            </a:extLst>
          </p:cNvPr>
          <p:cNvCxnSpPr>
            <a:stCxn id="73" idx="3"/>
            <a:endCxn id="68" idx="1"/>
          </p:cNvCxnSpPr>
          <p:nvPr/>
        </p:nvCxnSpPr>
        <p:spPr bwMode="auto">
          <a:xfrm flipV="1">
            <a:off x="12614006" y="8043758"/>
            <a:ext cx="2201566" cy="6624"/>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C0566B3C-088D-F74F-9640-3554A2142B10}"/>
              </a:ext>
            </a:extLst>
          </p:cNvPr>
          <p:cNvCxnSpPr/>
          <p:nvPr/>
        </p:nvCxnSpPr>
        <p:spPr bwMode="auto">
          <a:xfrm>
            <a:off x="17558771" y="8043756"/>
            <a:ext cx="1802996" cy="0"/>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5" name="Text Box 59">
            <a:extLst>
              <a:ext uri="{FF2B5EF4-FFF2-40B4-BE49-F238E27FC236}">
                <a16:creationId xmlns:a16="http://schemas.microsoft.com/office/drawing/2014/main" id="{2BA27DDE-3512-0C42-9E4C-125B2C3D9472}"/>
              </a:ext>
            </a:extLst>
          </p:cNvPr>
          <p:cNvSpPr txBox="1"/>
          <p:nvPr/>
        </p:nvSpPr>
        <p:spPr>
          <a:xfrm>
            <a:off x="13449612" y="8137167"/>
            <a:ext cx="878286" cy="461665"/>
          </a:xfrm>
          <a:prstGeom prst="rect">
            <a:avLst/>
          </a:prstGeom>
          <a:noFill/>
        </p:spPr>
        <p:txBody>
          <a:bodyPr wrap="square" rtlCol="0">
            <a:spAutoFit/>
          </a:bodyPr>
          <a:lstStyle/>
          <a:p>
            <a:pPr algn="ctr" eaLnBrk="0" fontAlgn="base" hangingPunct="0"/>
            <a:r>
              <a:rPr lang="en-US" sz="2400" i="1">
                <a:solidFill>
                  <a:srgbClr val="3D3D3D"/>
                </a:solidFill>
                <a:latin typeface="Arial" panose="020B0604020202020204" pitchFamily="34" charset="0"/>
                <a:ea typeface="Avenir Medium Oblique" charset="0"/>
                <a:cs typeface="Arial" panose="020B0604020202020204" pitchFamily="34" charset="0"/>
              </a:rPr>
              <a:t>API</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cxnSp>
        <p:nvCxnSpPr>
          <p:cNvPr id="86" name="Straight Connector 85">
            <a:extLst>
              <a:ext uri="{FF2B5EF4-FFF2-40B4-BE49-F238E27FC236}">
                <a16:creationId xmlns:a16="http://schemas.microsoft.com/office/drawing/2014/main" id="{CD44D25D-D2D7-DE47-9AFE-39A5976948A2}"/>
              </a:ext>
            </a:extLst>
          </p:cNvPr>
          <p:cNvCxnSpPr/>
          <p:nvPr/>
        </p:nvCxnSpPr>
        <p:spPr bwMode="auto">
          <a:xfrm>
            <a:off x="13887221" y="7478764"/>
            <a:ext cx="0" cy="66313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0" name="Text Box 59">
            <a:extLst>
              <a:ext uri="{FF2B5EF4-FFF2-40B4-BE49-F238E27FC236}">
                <a16:creationId xmlns:a16="http://schemas.microsoft.com/office/drawing/2014/main" id="{83CE6B67-52A2-6341-81B1-CFFE98741615}"/>
              </a:ext>
            </a:extLst>
          </p:cNvPr>
          <p:cNvSpPr txBox="1"/>
          <p:nvPr/>
        </p:nvSpPr>
        <p:spPr>
          <a:xfrm>
            <a:off x="7992237" y="8054891"/>
            <a:ext cx="1492736"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03" name="Text Box 59">
            <a:extLst>
              <a:ext uri="{FF2B5EF4-FFF2-40B4-BE49-F238E27FC236}">
                <a16:creationId xmlns:a16="http://schemas.microsoft.com/office/drawing/2014/main" id="{86260B32-8AE5-554F-A43B-C21DF71D41EB}"/>
              </a:ext>
            </a:extLst>
          </p:cNvPr>
          <p:cNvSpPr txBox="1"/>
          <p:nvPr/>
        </p:nvSpPr>
        <p:spPr>
          <a:xfrm>
            <a:off x="4744823" y="4556941"/>
            <a:ext cx="1928244"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04" name="Text Box 59">
            <a:extLst>
              <a:ext uri="{FF2B5EF4-FFF2-40B4-BE49-F238E27FC236}">
                <a16:creationId xmlns:a16="http://schemas.microsoft.com/office/drawing/2014/main" id="{212D54EA-024C-8447-9690-DF70C382DC69}"/>
              </a:ext>
            </a:extLst>
          </p:cNvPr>
          <p:cNvSpPr txBox="1"/>
          <p:nvPr/>
        </p:nvSpPr>
        <p:spPr>
          <a:xfrm>
            <a:off x="4690701" y="8116407"/>
            <a:ext cx="1963100"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05" name="Text Box 59">
            <a:extLst>
              <a:ext uri="{FF2B5EF4-FFF2-40B4-BE49-F238E27FC236}">
                <a16:creationId xmlns:a16="http://schemas.microsoft.com/office/drawing/2014/main" id="{D91B18A0-1CD4-404C-B4E9-748229D27A70}"/>
              </a:ext>
            </a:extLst>
          </p:cNvPr>
          <p:cNvSpPr txBox="1"/>
          <p:nvPr/>
        </p:nvSpPr>
        <p:spPr>
          <a:xfrm>
            <a:off x="9838003" y="8091354"/>
            <a:ext cx="1885272" cy="400110"/>
          </a:xfrm>
          <a:prstGeom prst="rect">
            <a:avLst/>
          </a:prstGeom>
          <a:noFill/>
        </p:spPr>
        <p:txBody>
          <a:bodyPr wrap="square" rtlCol="0">
            <a:spAutoFit/>
          </a:bodyPr>
          <a:lstStyle/>
          <a:p>
            <a:pPr algn="ctr" eaLnBrk="0" fontAlgn="base" hangingPunct="0"/>
            <a:r>
              <a:rPr lang="en-US" sz="2000" i="1" dirty="0">
                <a:solidFill>
                  <a:srgbClr val="3D3D3D"/>
                </a:solidFill>
                <a:latin typeface="Arial" panose="020B0604020202020204" pitchFamily="34" charset="0"/>
                <a:ea typeface="Avenir Medium Oblique" charset="0"/>
                <a:cs typeface="Arial" panose="020B0604020202020204" pitchFamily="34" charset="0"/>
              </a:rPr>
              <a:t>eNotes</a:t>
            </a:r>
            <a:endParaRPr lang="en-US" sz="20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06" name="Text Box 59">
            <a:extLst>
              <a:ext uri="{FF2B5EF4-FFF2-40B4-BE49-F238E27FC236}">
                <a16:creationId xmlns:a16="http://schemas.microsoft.com/office/drawing/2014/main" id="{676CFF84-D64E-C944-8FEC-B68A5C562418}"/>
              </a:ext>
            </a:extLst>
          </p:cNvPr>
          <p:cNvSpPr txBox="1"/>
          <p:nvPr/>
        </p:nvSpPr>
        <p:spPr>
          <a:xfrm>
            <a:off x="10002647" y="4593254"/>
            <a:ext cx="1813748" cy="400110"/>
          </a:xfrm>
          <a:prstGeom prst="rect">
            <a:avLst/>
          </a:prstGeom>
          <a:noFill/>
        </p:spPr>
        <p:txBody>
          <a:bodyPr wrap="square" rtlCol="0">
            <a:spAutoFit/>
          </a:bodyPr>
          <a:lstStyle/>
          <a:p>
            <a:pPr algn="ctr" eaLnBrk="0" fontAlgn="base" hangingPunct="0"/>
            <a:r>
              <a:rPr lang="en-US" sz="2000" i="1" dirty="0">
                <a:solidFill>
                  <a:srgbClr val="3D3D3D"/>
                </a:solidFill>
                <a:latin typeface="Arial" panose="020B0604020202020204" pitchFamily="34" charset="0"/>
                <a:ea typeface="Avenir Medium Oblique" charset="0"/>
                <a:cs typeface="Arial" panose="020B0604020202020204" pitchFamily="34" charset="0"/>
              </a:rPr>
              <a:t>eNotes</a:t>
            </a:r>
            <a:endParaRPr lang="en-US" sz="20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91" name="Rounded Rectangle 90">
            <a:extLst>
              <a:ext uri="{FF2B5EF4-FFF2-40B4-BE49-F238E27FC236}">
                <a16:creationId xmlns:a16="http://schemas.microsoft.com/office/drawing/2014/main" id="{AF96F7F0-BC9D-5A49-9891-2F184C84651A}"/>
              </a:ext>
            </a:extLst>
          </p:cNvPr>
          <p:cNvSpPr/>
          <p:nvPr/>
        </p:nvSpPr>
        <p:spPr bwMode="auto">
          <a:xfrm>
            <a:off x="9399754" y="9839886"/>
            <a:ext cx="8705702" cy="2478416"/>
          </a:xfrm>
          <a:prstGeom prst="roundRect">
            <a:avLst>
              <a:gd name="adj" fmla="val 10208"/>
            </a:avLst>
          </a:prstGeom>
          <a:solidFill>
            <a:srgbClr val="F6FB07">
              <a:alpha val="20000"/>
            </a:srgbClr>
          </a:solidFill>
          <a:ln w="9525" cap="flat" cmpd="sng" algn="ctr">
            <a:solidFill>
              <a:schemeClr val="accent6">
                <a:lumMod val="75000"/>
              </a:schemeClr>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3200" b="1" dirty="0">
                <a:solidFill>
                  <a:srgbClr val="000000"/>
                </a:solidFill>
                <a:latin typeface="Arial" panose="020B0604020202020204" pitchFamily="34" charset="0"/>
                <a:ea typeface="Arial" charset="0"/>
                <a:cs typeface="Arial" panose="020B0604020202020204" pitchFamily="34" charset="0"/>
              </a:rPr>
              <a:t>Private Institutions</a:t>
            </a:r>
          </a:p>
        </p:txBody>
      </p:sp>
      <p:sp>
        <p:nvSpPr>
          <p:cNvPr id="93" name="Rounded Rectangle 92">
            <a:extLst>
              <a:ext uri="{FF2B5EF4-FFF2-40B4-BE49-F238E27FC236}">
                <a16:creationId xmlns:a16="http://schemas.microsoft.com/office/drawing/2014/main" id="{3089BFFE-1044-044E-89CF-2F3B5D694F79}"/>
              </a:ext>
            </a:extLst>
          </p:cNvPr>
          <p:cNvSpPr/>
          <p:nvPr/>
        </p:nvSpPr>
        <p:spPr bwMode="auto">
          <a:xfrm>
            <a:off x="4158936" y="10393886"/>
            <a:ext cx="3877130" cy="1879244"/>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endParaRPr lang="en-US" sz="3200" b="1" dirty="0">
              <a:solidFill>
                <a:srgbClr val="000000"/>
              </a:solidFill>
              <a:latin typeface="Arial" panose="020B0604020202020204" pitchFamily="34" charset="0"/>
              <a:ea typeface="Arial" charset="0"/>
              <a:cs typeface="Arial" panose="020B0604020202020204" pitchFamily="34" charset="0"/>
            </a:endParaRPr>
          </a:p>
        </p:txBody>
      </p:sp>
      <p:sp>
        <p:nvSpPr>
          <p:cNvPr id="98" name="Rounded Rectangle 97">
            <a:extLst>
              <a:ext uri="{FF2B5EF4-FFF2-40B4-BE49-F238E27FC236}">
                <a16:creationId xmlns:a16="http://schemas.microsoft.com/office/drawing/2014/main" id="{C4283C61-7AAC-D741-9D7C-558A03738592}"/>
              </a:ext>
            </a:extLst>
          </p:cNvPr>
          <p:cNvSpPr/>
          <p:nvPr/>
        </p:nvSpPr>
        <p:spPr>
          <a:xfrm>
            <a:off x="14842073" y="10682303"/>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2800" b="1" dirty="0">
                <a:solidFill>
                  <a:schemeClr val="tx1"/>
                </a:solidFill>
                <a:latin typeface="Arial" panose="020B0604020202020204" pitchFamily="34" charset="0"/>
                <a:ea typeface="Avenir Heavy" charset="0"/>
                <a:cs typeface="Arial" panose="020B0604020202020204" pitchFamily="34" charset="0"/>
              </a:rPr>
              <a:t>Payment System</a:t>
            </a:r>
          </a:p>
        </p:txBody>
      </p:sp>
      <p:sp>
        <p:nvSpPr>
          <p:cNvPr id="101" name="Rounded Rectangle 100">
            <a:extLst>
              <a:ext uri="{FF2B5EF4-FFF2-40B4-BE49-F238E27FC236}">
                <a16:creationId xmlns:a16="http://schemas.microsoft.com/office/drawing/2014/main" id="{BD1942D5-0999-D449-AE6B-0943EAB7EF33}"/>
              </a:ext>
            </a:extLst>
          </p:cNvPr>
          <p:cNvSpPr/>
          <p:nvPr/>
        </p:nvSpPr>
        <p:spPr>
          <a:xfrm>
            <a:off x="4569261" y="10682303"/>
            <a:ext cx="3035808" cy="1422002"/>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3200" b="1" dirty="0">
                <a:solidFill>
                  <a:srgbClr val="3491CA"/>
                </a:solidFill>
                <a:latin typeface="Arial" panose="020B0604020202020204" pitchFamily="34" charset="0"/>
                <a:ea typeface="Avenir Heavy" charset="0"/>
                <a:cs typeface="Arial" panose="020B0604020202020204" pitchFamily="34" charset="0"/>
              </a:rPr>
              <a:t>Issue </a:t>
            </a:r>
          </a:p>
        </p:txBody>
      </p:sp>
      <p:grpSp>
        <p:nvGrpSpPr>
          <p:cNvPr id="102" name="Group 101">
            <a:extLst>
              <a:ext uri="{FF2B5EF4-FFF2-40B4-BE49-F238E27FC236}">
                <a16:creationId xmlns:a16="http://schemas.microsoft.com/office/drawing/2014/main" id="{40727058-68F8-8745-9C3F-5BB7E4689242}"/>
              </a:ext>
            </a:extLst>
          </p:cNvPr>
          <p:cNvGrpSpPr/>
          <p:nvPr/>
        </p:nvGrpSpPr>
        <p:grpSpPr>
          <a:xfrm>
            <a:off x="6350639" y="11218901"/>
            <a:ext cx="1238900" cy="761062"/>
            <a:chOff x="1898218" y="2990135"/>
            <a:chExt cx="619450" cy="380531"/>
          </a:xfrm>
        </p:grpSpPr>
        <p:sp>
          <p:nvSpPr>
            <p:cNvPr id="108" name="Rounded Rectangle 107">
              <a:extLst>
                <a:ext uri="{FF2B5EF4-FFF2-40B4-BE49-F238E27FC236}">
                  <a16:creationId xmlns:a16="http://schemas.microsoft.com/office/drawing/2014/main" id="{730D5F3A-03E2-0844-9920-A699A94E4A84}"/>
                </a:ext>
              </a:extLst>
            </p:cNvPr>
            <p:cNvSpPr/>
            <p:nvPr/>
          </p:nvSpPr>
          <p:spPr>
            <a:xfrm>
              <a:off x="1988427" y="2990135"/>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109" name="Text Box 59">
              <a:extLst>
                <a:ext uri="{FF2B5EF4-FFF2-40B4-BE49-F238E27FC236}">
                  <a16:creationId xmlns:a16="http://schemas.microsoft.com/office/drawing/2014/main" id="{CB072F8E-3989-4F44-94B7-C71D9DAA0DED}"/>
                </a:ext>
              </a:extLst>
            </p:cNvPr>
            <p:cNvSpPr txBox="1"/>
            <p:nvPr/>
          </p:nvSpPr>
          <p:spPr>
            <a:xfrm>
              <a:off x="1898218" y="2998724"/>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sp>
        <p:nvSpPr>
          <p:cNvPr id="110" name="Rounded Rectangle 109">
            <a:extLst>
              <a:ext uri="{FF2B5EF4-FFF2-40B4-BE49-F238E27FC236}">
                <a16:creationId xmlns:a16="http://schemas.microsoft.com/office/drawing/2014/main" id="{FBBC5684-C1F7-4943-93EE-2AA474D5F207}"/>
              </a:ext>
            </a:extLst>
          </p:cNvPr>
          <p:cNvSpPr/>
          <p:nvPr/>
        </p:nvSpPr>
        <p:spPr>
          <a:xfrm>
            <a:off x="9897307" y="10688927"/>
            <a:ext cx="2743200" cy="142200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2800" b="1" dirty="0">
                <a:solidFill>
                  <a:srgbClr val="007525"/>
                </a:solidFill>
                <a:latin typeface="Arial" panose="020B0604020202020204" pitchFamily="34" charset="0"/>
                <a:ea typeface="Avenir Heavy" charset="0"/>
                <a:cs typeface="Arial" panose="020B0604020202020204" pitchFamily="34" charset="0"/>
              </a:rPr>
              <a:t>Circulate</a:t>
            </a:r>
          </a:p>
        </p:txBody>
      </p:sp>
      <p:grpSp>
        <p:nvGrpSpPr>
          <p:cNvPr id="111" name="Group 110">
            <a:extLst>
              <a:ext uri="{FF2B5EF4-FFF2-40B4-BE49-F238E27FC236}">
                <a16:creationId xmlns:a16="http://schemas.microsoft.com/office/drawing/2014/main" id="{B1319880-F53C-AE43-A13B-E3F94BC878E8}"/>
              </a:ext>
            </a:extLst>
          </p:cNvPr>
          <p:cNvGrpSpPr/>
          <p:nvPr/>
        </p:nvGrpSpPr>
        <p:grpSpPr>
          <a:xfrm>
            <a:off x="11444621" y="11187217"/>
            <a:ext cx="1238900" cy="761062"/>
            <a:chOff x="5001300" y="3649300"/>
            <a:chExt cx="619450" cy="380531"/>
          </a:xfrm>
        </p:grpSpPr>
        <p:sp>
          <p:nvSpPr>
            <p:cNvPr id="112" name="Rounded Rectangle 111">
              <a:extLst>
                <a:ext uri="{FF2B5EF4-FFF2-40B4-BE49-F238E27FC236}">
                  <a16:creationId xmlns:a16="http://schemas.microsoft.com/office/drawing/2014/main" id="{6224E453-E43F-F74A-ABD1-FB7B741B1215}"/>
                </a:ext>
              </a:extLst>
            </p:cNvPr>
            <p:cNvSpPr/>
            <p:nvPr/>
          </p:nvSpPr>
          <p:spPr>
            <a:xfrm>
              <a:off x="5091509" y="3649300"/>
              <a:ext cx="439033" cy="380531"/>
            </a:xfrm>
            <a:prstGeom prst="roundRect">
              <a:avLst/>
            </a:prstGeom>
            <a:solidFill>
              <a:schemeClr val="bg1">
                <a:alpha val="95000"/>
              </a:schemeClr>
            </a:solidFill>
            <a:ln>
              <a:solidFill>
                <a:srgbClr val="3491CA"/>
              </a:solidFill>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800" b="1" dirty="0">
                <a:solidFill>
                  <a:srgbClr val="3491CA"/>
                </a:solidFill>
                <a:latin typeface="Avenir Heavy" charset="0"/>
                <a:ea typeface="Avenir Heavy" charset="0"/>
                <a:cs typeface="Arial" panose="020B0604020202020204" pitchFamily="34" charset="0"/>
              </a:endParaRPr>
            </a:p>
          </p:txBody>
        </p:sp>
        <p:sp>
          <p:nvSpPr>
            <p:cNvPr id="113" name="Text Box 59">
              <a:extLst>
                <a:ext uri="{FF2B5EF4-FFF2-40B4-BE49-F238E27FC236}">
                  <a16:creationId xmlns:a16="http://schemas.microsoft.com/office/drawing/2014/main" id="{D369B0E3-F1AF-554C-AD14-1F50EAB85F53}"/>
                </a:ext>
              </a:extLst>
            </p:cNvPr>
            <p:cNvSpPr txBox="1"/>
            <p:nvPr/>
          </p:nvSpPr>
          <p:spPr>
            <a:xfrm>
              <a:off x="5001300" y="3657889"/>
              <a:ext cx="619450" cy="297039"/>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grpSp>
      <p:cxnSp>
        <p:nvCxnSpPr>
          <p:cNvPr id="114" name="Straight Arrow Connector 113">
            <a:extLst>
              <a:ext uri="{FF2B5EF4-FFF2-40B4-BE49-F238E27FC236}">
                <a16:creationId xmlns:a16="http://schemas.microsoft.com/office/drawing/2014/main" id="{8E245353-2878-5D4B-9DBB-D510ED8C0313}"/>
              </a:ext>
            </a:extLst>
          </p:cNvPr>
          <p:cNvCxnSpPr>
            <a:endCxn id="110" idx="1"/>
          </p:cNvCxnSpPr>
          <p:nvPr/>
        </p:nvCxnSpPr>
        <p:spPr bwMode="auto">
          <a:xfrm>
            <a:off x="7589539" y="11393303"/>
            <a:ext cx="2307768" cy="6626"/>
          </a:xfrm>
          <a:prstGeom prst="straightConnector1">
            <a:avLst/>
          </a:prstGeom>
          <a:noFill/>
          <a:ln w="19050" cap="flat" cmpd="sng" algn="ctr">
            <a:solidFill>
              <a:srgbClr val="3491CA"/>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a:extLst>
              <a:ext uri="{FF2B5EF4-FFF2-40B4-BE49-F238E27FC236}">
                <a16:creationId xmlns:a16="http://schemas.microsoft.com/office/drawing/2014/main" id="{0E533E0C-E4BB-AD46-BF15-494D55AFE855}"/>
              </a:ext>
            </a:extLst>
          </p:cNvPr>
          <p:cNvCxnSpPr>
            <a:stCxn id="110" idx="3"/>
            <a:endCxn id="98" idx="1"/>
          </p:cNvCxnSpPr>
          <p:nvPr/>
        </p:nvCxnSpPr>
        <p:spPr bwMode="auto">
          <a:xfrm flipV="1">
            <a:off x="12640508" y="11393304"/>
            <a:ext cx="2201566" cy="6624"/>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6" name="Straight Arrow Connector 115">
            <a:extLst>
              <a:ext uri="{FF2B5EF4-FFF2-40B4-BE49-F238E27FC236}">
                <a16:creationId xmlns:a16="http://schemas.microsoft.com/office/drawing/2014/main" id="{91EC6CB6-D5F7-4147-90D8-64911718FAA0}"/>
              </a:ext>
            </a:extLst>
          </p:cNvPr>
          <p:cNvCxnSpPr/>
          <p:nvPr/>
        </p:nvCxnSpPr>
        <p:spPr bwMode="auto">
          <a:xfrm>
            <a:off x="17585273" y="11393302"/>
            <a:ext cx="1802996" cy="0"/>
          </a:xfrm>
          <a:prstGeom prst="straightConnector1">
            <a:avLst/>
          </a:prstGeom>
          <a:noFill/>
          <a:ln w="19050" cap="flat" cmpd="sng" algn="ctr">
            <a:solidFill>
              <a:srgbClr val="3491CA"/>
            </a:solidFill>
            <a:prstDash val="solid"/>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Text Box 59">
            <a:extLst>
              <a:ext uri="{FF2B5EF4-FFF2-40B4-BE49-F238E27FC236}">
                <a16:creationId xmlns:a16="http://schemas.microsoft.com/office/drawing/2014/main" id="{9248CB4A-BEDF-194A-A82D-6B8BC3F2DF74}"/>
              </a:ext>
            </a:extLst>
          </p:cNvPr>
          <p:cNvSpPr txBox="1"/>
          <p:nvPr/>
        </p:nvSpPr>
        <p:spPr>
          <a:xfrm>
            <a:off x="13476114" y="11486713"/>
            <a:ext cx="878286" cy="461665"/>
          </a:xfrm>
          <a:prstGeom prst="rect">
            <a:avLst/>
          </a:prstGeom>
          <a:noFill/>
        </p:spPr>
        <p:txBody>
          <a:bodyPr wrap="square" rtlCol="0">
            <a:spAutoFit/>
          </a:bodyPr>
          <a:lstStyle/>
          <a:p>
            <a:pPr algn="ctr" eaLnBrk="0" fontAlgn="base" hangingPunct="0"/>
            <a:r>
              <a:rPr lang="en-US" sz="2400" i="1">
                <a:solidFill>
                  <a:srgbClr val="3D3D3D"/>
                </a:solidFill>
                <a:latin typeface="Arial" panose="020B0604020202020204" pitchFamily="34" charset="0"/>
                <a:ea typeface="Avenir Medium Oblique" charset="0"/>
                <a:cs typeface="Arial" panose="020B0604020202020204" pitchFamily="34" charset="0"/>
              </a:rPr>
              <a:t>API</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cxnSp>
        <p:nvCxnSpPr>
          <p:cNvPr id="118" name="Straight Connector 117">
            <a:extLst>
              <a:ext uri="{FF2B5EF4-FFF2-40B4-BE49-F238E27FC236}">
                <a16:creationId xmlns:a16="http://schemas.microsoft.com/office/drawing/2014/main" id="{5C78F9B4-AFC4-2748-ACE9-96AE62D57CA2}"/>
              </a:ext>
            </a:extLst>
          </p:cNvPr>
          <p:cNvCxnSpPr/>
          <p:nvPr/>
        </p:nvCxnSpPr>
        <p:spPr bwMode="auto">
          <a:xfrm>
            <a:off x="13913723" y="10828310"/>
            <a:ext cx="0" cy="663132"/>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3" name="Text Box 59">
            <a:extLst>
              <a:ext uri="{FF2B5EF4-FFF2-40B4-BE49-F238E27FC236}">
                <a16:creationId xmlns:a16="http://schemas.microsoft.com/office/drawing/2014/main" id="{D7016CB2-B880-A146-8C28-46985220D59B}"/>
              </a:ext>
            </a:extLst>
          </p:cNvPr>
          <p:cNvSpPr txBox="1"/>
          <p:nvPr/>
        </p:nvSpPr>
        <p:spPr>
          <a:xfrm>
            <a:off x="8018739" y="11404437"/>
            <a:ext cx="1492736"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24" name="Text Box 59">
            <a:extLst>
              <a:ext uri="{FF2B5EF4-FFF2-40B4-BE49-F238E27FC236}">
                <a16:creationId xmlns:a16="http://schemas.microsoft.com/office/drawing/2014/main" id="{820B8426-8AF6-3A48-B8EE-BA50A968AC5E}"/>
              </a:ext>
            </a:extLst>
          </p:cNvPr>
          <p:cNvSpPr txBox="1"/>
          <p:nvPr/>
        </p:nvSpPr>
        <p:spPr>
          <a:xfrm>
            <a:off x="4728309" y="11465953"/>
            <a:ext cx="1928244" cy="461665"/>
          </a:xfrm>
          <a:prstGeom prst="rect">
            <a:avLst/>
          </a:prstGeom>
          <a:noFill/>
        </p:spPr>
        <p:txBody>
          <a:bodyPr wrap="square" rtlCol="0">
            <a:spAutoFit/>
          </a:bodyPr>
          <a:lstStyle/>
          <a:p>
            <a:pPr algn="ctr" eaLnBrk="0" fontAlgn="base" hangingPunct="0"/>
            <a:r>
              <a:rPr lang="en-US" sz="2400" i="1" dirty="0">
                <a:solidFill>
                  <a:srgbClr val="3D3D3D"/>
                </a:solidFill>
                <a:latin typeface="Arial" panose="020B0604020202020204" pitchFamily="34" charset="0"/>
                <a:ea typeface="Avenir Medium Oblique" charset="0"/>
                <a:cs typeface="Arial" panose="020B0604020202020204" pitchFamily="34" charset="0"/>
              </a:rPr>
              <a:t>eNotes</a:t>
            </a:r>
            <a:endParaRPr lang="en-US" sz="24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125" name="Text Box 59">
            <a:extLst>
              <a:ext uri="{FF2B5EF4-FFF2-40B4-BE49-F238E27FC236}">
                <a16:creationId xmlns:a16="http://schemas.microsoft.com/office/drawing/2014/main" id="{51BEE2B4-DAD4-0E42-A4FD-319EC5403E10}"/>
              </a:ext>
            </a:extLst>
          </p:cNvPr>
          <p:cNvSpPr txBox="1"/>
          <p:nvPr/>
        </p:nvSpPr>
        <p:spPr>
          <a:xfrm>
            <a:off x="9864505" y="11440900"/>
            <a:ext cx="1885272" cy="400110"/>
          </a:xfrm>
          <a:prstGeom prst="rect">
            <a:avLst/>
          </a:prstGeom>
          <a:noFill/>
        </p:spPr>
        <p:txBody>
          <a:bodyPr wrap="square" rtlCol="0">
            <a:spAutoFit/>
          </a:bodyPr>
          <a:lstStyle/>
          <a:p>
            <a:pPr algn="ctr" eaLnBrk="0" fontAlgn="base" hangingPunct="0"/>
            <a:r>
              <a:rPr lang="en-US" sz="2000" i="1" dirty="0">
                <a:solidFill>
                  <a:srgbClr val="3D3D3D"/>
                </a:solidFill>
                <a:latin typeface="Arial" panose="020B0604020202020204" pitchFamily="34" charset="0"/>
                <a:ea typeface="Avenir Medium Oblique" charset="0"/>
                <a:cs typeface="Arial" panose="020B0604020202020204" pitchFamily="34" charset="0"/>
              </a:rPr>
              <a:t>eNotes</a:t>
            </a:r>
            <a:endParaRPr lang="en-US" sz="2000" i="1" dirty="0">
              <a:solidFill>
                <a:srgbClr val="000000"/>
              </a:solidFill>
              <a:latin typeface="Arial" panose="020B0604020202020204" pitchFamily="34" charset="0"/>
              <a:ea typeface="Avenir Medium Oblique" charset="0"/>
              <a:cs typeface="Arial" panose="020B0604020202020204" pitchFamily="34" charset="0"/>
            </a:endParaRPr>
          </a:p>
        </p:txBody>
      </p:sp>
      <p:sp>
        <p:nvSpPr>
          <p:cNvPr id="3" name="Right Brace 2">
            <a:extLst>
              <a:ext uri="{FF2B5EF4-FFF2-40B4-BE49-F238E27FC236}">
                <a16:creationId xmlns:a16="http://schemas.microsoft.com/office/drawing/2014/main" id="{4002C60A-DF06-2842-A563-A8FFA947F506}"/>
              </a:ext>
            </a:extLst>
          </p:cNvPr>
          <p:cNvSpPr/>
          <p:nvPr/>
        </p:nvSpPr>
        <p:spPr>
          <a:xfrm>
            <a:off x="20871424" y="2797528"/>
            <a:ext cx="814506" cy="2759780"/>
          </a:xfrm>
          <a:prstGeom prst="rightBrace">
            <a:avLst>
              <a:gd name="adj1" fmla="val 46069"/>
              <a:gd name="adj2" fmla="val 50000"/>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1D51568F-6503-8640-98E9-396686D51C94}"/>
              </a:ext>
            </a:extLst>
          </p:cNvPr>
          <p:cNvSpPr txBox="1"/>
          <p:nvPr/>
        </p:nvSpPr>
        <p:spPr>
          <a:xfrm>
            <a:off x="21685929" y="3760987"/>
            <a:ext cx="142218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1 Tier</a:t>
            </a:r>
          </a:p>
        </p:txBody>
      </p:sp>
      <p:sp>
        <p:nvSpPr>
          <p:cNvPr id="97" name="Right Brace 96">
            <a:extLst>
              <a:ext uri="{FF2B5EF4-FFF2-40B4-BE49-F238E27FC236}">
                <a16:creationId xmlns:a16="http://schemas.microsoft.com/office/drawing/2014/main" id="{0BB5C6ED-F53E-4547-8D0F-5E298DE41140}"/>
              </a:ext>
            </a:extLst>
          </p:cNvPr>
          <p:cNvSpPr/>
          <p:nvPr/>
        </p:nvSpPr>
        <p:spPr>
          <a:xfrm>
            <a:off x="20871424" y="6694033"/>
            <a:ext cx="814506" cy="5579082"/>
          </a:xfrm>
          <a:prstGeom prst="rightBrace">
            <a:avLst>
              <a:gd name="adj1" fmla="val 46069"/>
              <a:gd name="adj2" fmla="val 50000"/>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600">
              <a:latin typeface="Arial" panose="020B0604020202020204" pitchFamily="34" charset="0"/>
              <a:cs typeface="Arial" panose="020B0604020202020204" pitchFamily="34" charset="0"/>
            </a:endParaRPr>
          </a:p>
        </p:txBody>
      </p:sp>
      <p:sp>
        <p:nvSpPr>
          <p:cNvPr id="99" name="TextBox 98">
            <a:extLst>
              <a:ext uri="{FF2B5EF4-FFF2-40B4-BE49-F238E27FC236}">
                <a16:creationId xmlns:a16="http://schemas.microsoft.com/office/drawing/2014/main" id="{C88EBA09-72B7-0644-811E-3C8DF4259243}"/>
              </a:ext>
            </a:extLst>
          </p:cNvPr>
          <p:cNvSpPr txBox="1"/>
          <p:nvPr/>
        </p:nvSpPr>
        <p:spPr>
          <a:xfrm>
            <a:off x="21685927" y="9121783"/>
            <a:ext cx="1422184" cy="646331"/>
          </a:xfrm>
          <a:prstGeom prst="rect">
            <a:avLst/>
          </a:prstGeom>
          <a:noFill/>
        </p:spPr>
        <p:txBody>
          <a:bodyPr wrap="none" rtlCol="0">
            <a:spAutoFit/>
          </a:bodyPr>
          <a:lstStyle/>
          <a:p>
            <a:r>
              <a:rPr lang="en-US" sz="3600" b="1" dirty="0">
                <a:latin typeface="Arial" panose="020B0604020202020204" pitchFamily="34" charset="0"/>
                <a:cs typeface="Arial" panose="020B0604020202020204" pitchFamily="34" charset="0"/>
              </a:rPr>
              <a:t>2 Tier</a:t>
            </a:r>
          </a:p>
        </p:txBody>
      </p:sp>
      <p:pic>
        <p:nvPicPr>
          <p:cNvPr id="107" name="Picture 106">
            <a:extLst>
              <a:ext uri="{FF2B5EF4-FFF2-40B4-BE49-F238E27FC236}">
                <a16:creationId xmlns:a16="http://schemas.microsoft.com/office/drawing/2014/main" id="{73EB90EE-A810-DC45-8911-2E53A7585D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24859501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9242417" y="2697398"/>
            <a:ext cx="6402292" cy="2676140"/>
          </a:xfrm>
          <a:prstGeom prst="roundRect">
            <a:avLst>
              <a:gd name="adj" fmla="val 10208"/>
            </a:avLst>
          </a:prstGeom>
          <a:solidFill>
            <a:srgbClr val="F6FB07">
              <a:alpha val="20000"/>
            </a:srgb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CBDC Operator</a:t>
            </a:r>
          </a:p>
        </p:txBody>
      </p:sp>
      <p:sp>
        <p:nvSpPr>
          <p:cNvPr id="2" name="Title 1"/>
          <p:cNvSpPr>
            <a:spLocks noGrp="1"/>
          </p:cNvSpPr>
          <p:nvPr>
            <p:ph type="title"/>
          </p:nvPr>
        </p:nvSpPr>
        <p:spPr>
          <a:xfrm>
            <a:off x="1676619" y="730251"/>
            <a:ext cx="21033938" cy="1113630"/>
          </a:xfrm>
        </p:spPr>
        <p:txBody>
          <a:bodyPr>
            <a:noAutofit/>
          </a:bodyPr>
          <a:lstStyle/>
          <a:p>
            <a:r>
              <a:rPr lang="en-US" sz="6600" dirty="0">
                <a:latin typeface="Arial" panose="020B0604020202020204" pitchFamily="34" charset="0"/>
                <a:cs typeface="Arial" panose="020B0604020202020204" pitchFamily="34" charset="0"/>
              </a:rPr>
              <a:t>Transfer of CBDC Ownership: </a:t>
            </a:r>
            <a:endParaRPr lang="en-US" sz="2400" b="0" i="1" dirty="0">
              <a:latin typeface="Arial" panose="020B0604020202020204" pitchFamily="34" charset="0"/>
              <a:ea typeface="Avenir Medium Oblique" charset="0"/>
              <a:cs typeface="Arial" panose="020B0604020202020204" pitchFamily="34" charset="0"/>
            </a:endParaRPr>
          </a:p>
        </p:txBody>
      </p:sp>
      <p:sp>
        <p:nvSpPr>
          <p:cNvPr id="69" name="Rounded Rectangle 68"/>
          <p:cNvSpPr/>
          <p:nvPr/>
        </p:nvSpPr>
        <p:spPr bwMode="auto">
          <a:xfrm>
            <a:off x="3205419" y="2697401"/>
            <a:ext cx="3545320" cy="2667002"/>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71" name="Rounded Rectangle 70"/>
          <p:cNvSpPr/>
          <p:nvPr/>
        </p:nvSpPr>
        <p:spPr>
          <a:xfrm>
            <a:off x="3630561" y="3359042"/>
            <a:ext cx="2747612" cy="1866454"/>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3491CA"/>
              </a:solidFill>
              <a:latin typeface="Arial" panose="020B0604020202020204" pitchFamily="34" charset="0"/>
              <a:ea typeface="Avenir Heavy" charset="0"/>
              <a:cs typeface="Arial" panose="020B0604020202020204" pitchFamily="34" charset="0"/>
            </a:endParaRPr>
          </a:p>
        </p:txBody>
      </p:sp>
      <p:sp>
        <p:nvSpPr>
          <p:cNvPr id="74" name="Text Box 59"/>
          <p:cNvSpPr txBox="1"/>
          <p:nvPr/>
        </p:nvSpPr>
        <p:spPr>
          <a:xfrm>
            <a:off x="3546085" y="3292919"/>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77" name="Rounded Rectangle 76"/>
          <p:cNvSpPr/>
          <p:nvPr/>
        </p:nvSpPr>
        <p:spPr>
          <a:xfrm>
            <a:off x="9732471" y="3351142"/>
            <a:ext cx="5525328" cy="164859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007525"/>
              </a:solidFill>
              <a:latin typeface="Arial" panose="020B0604020202020204" pitchFamily="34" charset="0"/>
              <a:ea typeface="Avenir Heavy" charset="0"/>
              <a:cs typeface="Arial" panose="020B0604020202020204" pitchFamily="34" charset="0"/>
            </a:endParaRPr>
          </a:p>
        </p:txBody>
      </p:sp>
      <p:sp>
        <p:nvSpPr>
          <p:cNvPr id="83" name="Text Box 59"/>
          <p:cNvSpPr txBox="1"/>
          <p:nvPr/>
        </p:nvSpPr>
        <p:spPr>
          <a:xfrm>
            <a:off x="9639871" y="3253833"/>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118" name="Text Box 59"/>
          <p:cNvSpPr txBox="1"/>
          <p:nvPr/>
        </p:nvSpPr>
        <p:spPr>
          <a:xfrm>
            <a:off x="3175371" y="1966115"/>
            <a:ext cx="6402292" cy="523220"/>
          </a:xfrm>
          <a:prstGeom prst="rect">
            <a:avLst/>
          </a:prstGeom>
          <a:noFill/>
        </p:spPr>
        <p:txBody>
          <a:bodyPr wrap="square" rtlCol="0">
            <a:spAutoFit/>
          </a:bodyPr>
          <a:lstStyle/>
          <a:p>
            <a:pPr eaLnBrk="0" fontAlgn="base" hangingPunct="0"/>
            <a:r>
              <a:rPr lang="en-US" sz="2800" b="1" i="1" dirty="0">
                <a:solidFill>
                  <a:srgbClr val="3D3D3D"/>
                </a:solidFill>
                <a:latin typeface="Arial" panose="020B0604020202020204" pitchFamily="34" charset="0"/>
                <a:ea typeface="Arial" charset="0"/>
                <a:cs typeface="Arial" panose="020B0604020202020204" pitchFamily="34" charset="0"/>
              </a:rPr>
              <a:t>CBDC in </a:t>
            </a:r>
            <a:r>
              <a:rPr lang="en-US" sz="2800" b="1" i="1" dirty="0" err="1">
                <a:solidFill>
                  <a:srgbClr val="3D3D3D"/>
                </a:solidFill>
                <a:latin typeface="Arial" panose="020B0604020202020204" pitchFamily="34" charset="0"/>
                <a:ea typeface="Arial" charset="0"/>
                <a:cs typeface="Arial" panose="020B0604020202020204" pitchFamily="34" charset="0"/>
              </a:rPr>
              <a:t>dReserve</a:t>
            </a:r>
            <a:r>
              <a:rPr lang="en-US" sz="2800" b="1" i="1" dirty="0">
                <a:solidFill>
                  <a:srgbClr val="3D3D3D"/>
                </a:solidFill>
                <a:latin typeface="Arial" panose="020B0604020202020204" pitchFamily="34" charset="0"/>
                <a:ea typeface="Arial" charset="0"/>
                <a:cs typeface="Arial" panose="020B0604020202020204" pitchFamily="34" charset="0"/>
              </a:rPr>
              <a:t> at Central Bank:</a:t>
            </a:r>
            <a:endParaRPr lang="en-US" sz="2800" b="1" i="1" dirty="0">
              <a:solidFill>
                <a:srgbClr val="000000"/>
              </a:solidFill>
              <a:latin typeface="Arial" panose="020B0604020202020204" pitchFamily="34" charset="0"/>
              <a:ea typeface="Arial" charset="0"/>
              <a:cs typeface="Arial" panose="020B0604020202020204" pitchFamily="34" charset="0"/>
            </a:endParaRPr>
          </a:p>
        </p:txBody>
      </p:sp>
      <p:sp>
        <p:nvSpPr>
          <p:cNvPr id="109" name="Text Box 74">
            <a:extLst>
              <a:ext uri="{FF2B5EF4-FFF2-40B4-BE49-F238E27FC236}">
                <a16:creationId xmlns:a16="http://schemas.microsoft.com/office/drawing/2014/main" id="{2F832A7F-7A11-7C49-88DD-E0CE1B1C4E60}"/>
              </a:ext>
            </a:extLst>
          </p:cNvPr>
          <p:cNvSpPr txBox="1"/>
          <p:nvPr/>
        </p:nvSpPr>
        <p:spPr>
          <a:xfrm>
            <a:off x="4123252" y="4610257"/>
            <a:ext cx="1774344"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dReserve</a:t>
            </a:r>
            <a:endParaRPr lang="en-US" sz="2800" dirty="0">
              <a:latin typeface="Times New Roman" charset="0"/>
              <a:ea typeface="Calibri" charset="0"/>
            </a:endParaRPr>
          </a:p>
        </p:txBody>
      </p:sp>
      <p:sp>
        <p:nvSpPr>
          <p:cNvPr id="110" name="Text Box 74">
            <a:extLst>
              <a:ext uri="{FF2B5EF4-FFF2-40B4-BE49-F238E27FC236}">
                <a16:creationId xmlns:a16="http://schemas.microsoft.com/office/drawing/2014/main" id="{E735E558-A5DD-BA49-98DE-C6335D99AE85}"/>
              </a:ext>
            </a:extLst>
          </p:cNvPr>
          <p:cNvSpPr txBox="1"/>
          <p:nvPr/>
        </p:nvSpPr>
        <p:spPr>
          <a:xfrm>
            <a:off x="10498068" y="4443386"/>
            <a:ext cx="1168026"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dSafe</a:t>
            </a:r>
            <a:endParaRPr lang="en-US" sz="2800" dirty="0">
              <a:latin typeface="Times New Roman" charset="0"/>
              <a:ea typeface="Calibri" charset="0"/>
            </a:endParaRPr>
          </a:p>
        </p:txBody>
      </p:sp>
      <p:cxnSp>
        <p:nvCxnSpPr>
          <p:cNvPr id="21" name="Straight Connector 20">
            <a:extLst>
              <a:ext uri="{FF2B5EF4-FFF2-40B4-BE49-F238E27FC236}">
                <a16:creationId xmlns:a16="http://schemas.microsoft.com/office/drawing/2014/main" id="{2722CD82-8C32-CA4B-97B4-4DB14D0FFF13}"/>
              </a:ext>
            </a:extLst>
          </p:cNvPr>
          <p:cNvCxnSpPr>
            <a:cxnSpLocks/>
          </p:cNvCxnSpPr>
          <p:nvPr/>
        </p:nvCxnSpPr>
        <p:spPr bwMode="auto">
          <a:xfrm>
            <a:off x="12495135" y="3521436"/>
            <a:ext cx="0" cy="1280160"/>
          </a:xfrm>
          <a:prstGeom prst="line">
            <a:avLst/>
          </a:prstGeom>
          <a:noFill/>
          <a:ln w="19050" cap="flat" cmpd="sng" algn="ctr">
            <a:solidFill>
              <a:schemeClr val="tx1">
                <a:lumMod val="50000"/>
                <a:lumOff val="50000"/>
              </a:scheme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7" name="Picture 106">
            <a:extLst>
              <a:ext uri="{FF2B5EF4-FFF2-40B4-BE49-F238E27FC236}">
                <a16:creationId xmlns:a16="http://schemas.microsoft.com/office/drawing/2014/main" id="{F826AB88-0693-124D-BA9F-6FCA1A238A3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05023" y="3886092"/>
            <a:ext cx="615556" cy="615556"/>
          </a:xfrm>
          <a:prstGeom prst="rect">
            <a:avLst/>
          </a:prstGeom>
          <a:solidFill>
            <a:schemeClr val="bg1"/>
          </a:solidFill>
        </p:spPr>
      </p:pic>
      <p:grpSp>
        <p:nvGrpSpPr>
          <p:cNvPr id="164" name="Group 163">
            <a:extLst>
              <a:ext uri="{FF2B5EF4-FFF2-40B4-BE49-F238E27FC236}">
                <a16:creationId xmlns:a16="http://schemas.microsoft.com/office/drawing/2014/main" id="{A5D67FDF-7F84-6340-9B26-E31DE0B9869C}"/>
              </a:ext>
            </a:extLst>
          </p:cNvPr>
          <p:cNvGrpSpPr>
            <a:grpSpLocks noChangeAspect="1"/>
          </p:cNvGrpSpPr>
          <p:nvPr/>
        </p:nvGrpSpPr>
        <p:grpSpPr>
          <a:xfrm>
            <a:off x="4831096" y="3672599"/>
            <a:ext cx="1218754" cy="648370"/>
            <a:chOff x="1977726" y="5046580"/>
            <a:chExt cx="1289872" cy="686203"/>
          </a:xfrm>
          <a:effectLst>
            <a:glow rad="139700">
              <a:schemeClr val="accent4">
                <a:satMod val="175000"/>
                <a:alpha val="40000"/>
              </a:schemeClr>
            </a:glow>
          </a:effectLst>
        </p:grpSpPr>
        <p:pic>
          <p:nvPicPr>
            <p:cNvPr id="165" name="Picture 164">
              <a:extLst>
                <a:ext uri="{FF2B5EF4-FFF2-40B4-BE49-F238E27FC236}">
                  <a16:creationId xmlns:a16="http://schemas.microsoft.com/office/drawing/2014/main" id="{43CB745A-7D20-1749-8BBC-71E16C2F3D90}"/>
                </a:ext>
              </a:extLst>
            </p:cNvPr>
            <p:cNvPicPr>
              <a:picLocks noChangeAspect="1"/>
            </p:cNvPicPr>
            <p:nvPr/>
          </p:nvPicPr>
          <p:blipFill rotWithShape="1">
            <a:blip r:embed="rId3"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1977726" y="5046580"/>
              <a:ext cx="1289872" cy="628183"/>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166" name="Rectangle 165">
              <a:extLst>
                <a:ext uri="{FF2B5EF4-FFF2-40B4-BE49-F238E27FC236}">
                  <a16:creationId xmlns:a16="http://schemas.microsoft.com/office/drawing/2014/main" id="{41F68A7B-A8EB-5744-A12E-64E48AB18EB5}"/>
                </a:ext>
              </a:extLst>
            </p:cNvPr>
            <p:cNvSpPr/>
            <p:nvPr/>
          </p:nvSpPr>
          <p:spPr>
            <a:xfrm>
              <a:off x="2225150" y="5556250"/>
              <a:ext cx="830088" cy="102004"/>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2800" kern="0">
                <a:solidFill>
                  <a:prstClr val="white"/>
                </a:solidFill>
                <a:latin typeface="Arial" panose="020B0604020202020204" pitchFamily="34" charset="0"/>
                <a:cs typeface="Arial" panose="020B0604020202020204" pitchFamily="34" charset="0"/>
              </a:endParaRPr>
            </a:p>
          </p:txBody>
        </p:sp>
        <p:sp>
          <p:nvSpPr>
            <p:cNvPr id="167" name="TextBox 166">
              <a:extLst>
                <a:ext uri="{FF2B5EF4-FFF2-40B4-BE49-F238E27FC236}">
                  <a16:creationId xmlns:a16="http://schemas.microsoft.com/office/drawing/2014/main" id="{C0EE4A6A-D730-5744-BC71-772BE3E94759}"/>
                </a:ext>
              </a:extLst>
            </p:cNvPr>
            <p:cNvSpPr txBox="1"/>
            <p:nvPr/>
          </p:nvSpPr>
          <p:spPr>
            <a:xfrm>
              <a:off x="2112245" y="5341900"/>
              <a:ext cx="1019175" cy="390883"/>
            </a:xfrm>
            <a:prstGeom prst="rect">
              <a:avLst/>
            </a:prstGeom>
            <a:noFill/>
          </p:spPr>
          <p:txBody>
            <a:bodyPr wrap="square" rtlCol="0">
              <a:spAutoFit/>
            </a:bodyPr>
            <a:lstStyle/>
            <a:p>
              <a:pPr algn="ctr">
                <a:defRPr/>
              </a:pPr>
              <a:r>
                <a:rPr lang="en-US" b="1" kern="0" dirty="0">
                  <a:solidFill>
                    <a:prstClr val="white"/>
                  </a:solidFill>
                  <a:latin typeface="Arial" panose="020B0604020202020204" pitchFamily="34" charset="0"/>
                  <a:cs typeface="Arial" panose="020B0604020202020204" pitchFamily="34" charset="0"/>
                </a:rPr>
                <a:t>eNote</a:t>
              </a:r>
            </a:p>
          </p:txBody>
        </p:sp>
      </p:grpSp>
      <p:pic>
        <p:nvPicPr>
          <p:cNvPr id="106" name="Picture 105">
            <a:extLst>
              <a:ext uri="{FF2B5EF4-FFF2-40B4-BE49-F238E27FC236}">
                <a16:creationId xmlns:a16="http://schemas.microsoft.com/office/drawing/2014/main" id="{1709D0F4-3C4C-9543-8860-4A9D9B15E41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38414" y="3909401"/>
            <a:ext cx="705690" cy="705690"/>
          </a:xfrm>
          <a:prstGeom prst="rect">
            <a:avLst/>
          </a:prstGeom>
        </p:spPr>
      </p:pic>
      <p:pic>
        <p:nvPicPr>
          <p:cNvPr id="180" name="Picture 179">
            <a:extLst>
              <a:ext uri="{FF2B5EF4-FFF2-40B4-BE49-F238E27FC236}">
                <a16:creationId xmlns:a16="http://schemas.microsoft.com/office/drawing/2014/main" id="{1EFF57AB-552D-7A4D-BCA7-C6A81226464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803728" y="3822595"/>
            <a:ext cx="705690" cy="705690"/>
          </a:xfrm>
          <a:prstGeom prst="rect">
            <a:avLst/>
          </a:prstGeom>
        </p:spPr>
      </p:pic>
      <p:sp>
        <p:nvSpPr>
          <p:cNvPr id="181" name="Text Box 74">
            <a:extLst>
              <a:ext uri="{FF2B5EF4-FFF2-40B4-BE49-F238E27FC236}">
                <a16:creationId xmlns:a16="http://schemas.microsoft.com/office/drawing/2014/main" id="{C8321A12-676E-E04B-8ABB-C7F31506A450}"/>
              </a:ext>
            </a:extLst>
          </p:cNvPr>
          <p:cNvSpPr txBox="1"/>
          <p:nvPr/>
        </p:nvSpPr>
        <p:spPr>
          <a:xfrm>
            <a:off x="12693333" y="4453577"/>
            <a:ext cx="2293481" cy="523220"/>
          </a:xfrm>
          <a:prstGeom prst="rect">
            <a:avLst/>
          </a:prstGeom>
          <a:noFill/>
        </p:spPr>
        <p:txBody>
          <a:bodyPr wrap="square" rtlCol="0">
            <a:spAutoFit/>
          </a:bodyPr>
          <a:lstStyle/>
          <a:p>
            <a:pPr algn="ctr" eaLnBrk="0" fontAlgn="base" hangingPunct="0"/>
            <a:r>
              <a:rPr lang="en-US" sz="2800" dirty="0">
                <a:solidFill>
                  <a:srgbClr val="000000"/>
                </a:solidFill>
                <a:latin typeface="Arial" charset="0"/>
                <a:ea typeface="Arial" charset="0"/>
              </a:rPr>
              <a:t>User </a:t>
            </a:r>
            <a:r>
              <a:rPr lang="en-US" sz="2800" dirty="0" err="1">
                <a:solidFill>
                  <a:srgbClr val="000000"/>
                </a:solidFill>
                <a:latin typeface="Arial" charset="0"/>
                <a:ea typeface="Arial" charset="0"/>
              </a:rPr>
              <a:t>dWallet</a:t>
            </a:r>
            <a:endParaRPr lang="en-US" sz="2800" dirty="0">
              <a:latin typeface="Times New Roman" charset="0"/>
              <a:ea typeface="Calibri" charset="0"/>
            </a:endParaRPr>
          </a:p>
        </p:txBody>
      </p:sp>
      <p:sp>
        <p:nvSpPr>
          <p:cNvPr id="182" name="Rounded Rectangle 181">
            <a:extLst>
              <a:ext uri="{FF2B5EF4-FFF2-40B4-BE49-F238E27FC236}">
                <a16:creationId xmlns:a16="http://schemas.microsoft.com/office/drawing/2014/main" id="{8579817B-9DE3-D64E-9D9D-3271A3E80410}"/>
              </a:ext>
            </a:extLst>
          </p:cNvPr>
          <p:cNvSpPr/>
          <p:nvPr/>
        </p:nvSpPr>
        <p:spPr bwMode="auto">
          <a:xfrm>
            <a:off x="9308289" y="6493574"/>
            <a:ext cx="6402292" cy="2676140"/>
          </a:xfrm>
          <a:prstGeom prst="roundRect">
            <a:avLst>
              <a:gd name="adj" fmla="val 10208"/>
            </a:avLst>
          </a:prstGeom>
          <a:solidFill>
            <a:srgbClr val="F6FB07">
              <a:alpha val="20000"/>
            </a:srgb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CBDC Operator</a:t>
            </a:r>
          </a:p>
        </p:txBody>
      </p:sp>
      <p:sp>
        <p:nvSpPr>
          <p:cNvPr id="183" name="Rounded Rectangle 182">
            <a:extLst>
              <a:ext uri="{FF2B5EF4-FFF2-40B4-BE49-F238E27FC236}">
                <a16:creationId xmlns:a16="http://schemas.microsoft.com/office/drawing/2014/main" id="{FD290A41-CCAD-F24F-B1A6-F00A73373AB5}"/>
              </a:ext>
            </a:extLst>
          </p:cNvPr>
          <p:cNvSpPr/>
          <p:nvPr/>
        </p:nvSpPr>
        <p:spPr bwMode="auto">
          <a:xfrm>
            <a:off x="3271291" y="6493577"/>
            <a:ext cx="3545320" cy="2667002"/>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184" name="Rounded Rectangle 183">
            <a:extLst>
              <a:ext uri="{FF2B5EF4-FFF2-40B4-BE49-F238E27FC236}">
                <a16:creationId xmlns:a16="http://schemas.microsoft.com/office/drawing/2014/main" id="{2DAE865D-37AD-324D-B713-089498BB847D}"/>
              </a:ext>
            </a:extLst>
          </p:cNvPr>
          <p:cNvSpPr/>
          <p:nvPr/>
        </p:nvSpPr>
        <p:spPr>
          <a:xfrm>
            <a:off x="3696433" y="7155218"/>
            <a:ext cx="2747612" cy="1866454"/>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3491CA"/>
              </a:solidFill>
              <a:latin typeface="Arial" panose="020B0604020202020204" pitchFamily="34" charset="0"/>
              <a:ea typeface="Avenir Heavy" charset="0"/>
              <a:cs typeface="Arial" panose="020B0604020202020204" pitchFamily="34" charset="0"/>
            </a:endParaRPr>
          </a:p>
        </p:txBody>
      </p:sp>
      <p:sp>
        <p:nvSpPr>
          <p:cNvPr id="185" name="Text Box 59">
            <a:extLst>
              <a:ext uri="{FF2B5EF4-FFF2-40B4-BE49-F238E27FC236}">
                <a16:creationId xmlns:a16="http://schemas.microsoft.com/office/drawing/2014/main" id="{0CA2BF46-A053-3E4F-969A-A180060A2FBD}"/>
              </a:ext>
            </a:extLst>
          </p:cNvPr>
          <p:cNvSpPr txBox="1"/>
          <p:nvPr/>
        </p:nvSpPr>
        <p:spPr>
          <a:xfrm>
            <a:off x="3611957" y="7089095"/>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186" name="Rounded Rectangle 185">
            <a:extLst>
              <a:ext uri="{FF2B5EF4-FFF2-40B4-BE49-F238E27FC236}">
                <a16:creationId xmlns:a16="http://schemas.microsoft.com/office/drawing/2014/main" id="{69E1D7BA-910E-8749-A8DE-26457C89E71E}"/>
              </a:ext>
            </a:extLst>
          </p:cNvPr>
          <p:cNvSpPr/>
          <p:nvPr/>
        </p:nvSpPr>
        <p:spPr>
          <a:xfrm>
            <a:off x="9798343" y="7147318"/>
            <a:ext cx="5525328" cy="164859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007525"/>
              </a:solidFill>
              <a:latin typeface="Arial" panose="020B0604020202020204" pitchFamily="34" charset="0"/>
              <a:ea typeface="Avenir Heavy" charset="0"/>
              <a:cs typeface="Arial" panose="020B0604020202020204" pitchFamily="34" charset="0"/>
            </a:endParaRPr>
          </a:p>
        </p:txBody>
      </p:sp>
      <p:sp>
        <p:nvSpPr>
          <p:cNvPr id="187" name="Text Box 59">
            <a:extLst>
              <a:ext uri="{FF2B5EF4-FFF2-40B4-BE49-F238E27FC236}">
                <a16:creationId xmlns:a16="http://schemas.microsoft.com/office/drawing/2014/main" id="{DBF67ED1-AF80-7B46-9603-A0FE4C5337DA}"/>
              </a:ext>
            </a:extLst>
          </p:cNvPr>
          <p:cNvSpPr txBox="1"/>
          <p:nvPr/>
        </p:nvSpPr>
        <p:spPr>
          <a:xfrm>
            <a:off x="9705743" y="7050009"/>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189" name="Text Box 59">
            <a:extLst>
              <a:ext uri="{FF2B5EF4-FFF2-40B4-BE49-F238E27FC236}">
                <a16:creationId xmlns:a16="http://schemas.microsoft.com/office/drawing/2014/main" id="{34305118-A8F3-C34D-89EB-9DDB01D1802B}"/>
              </a:ext>
            </a:extLst>
          </p:cNvPr>
          <p:cNvSpPr txBox="1"/>
          <p:nvPr/>
        </p:nvSpPr>
        <p:spPr>
          <a:xfrm>
            <a:off x="3241244" y="5762291"/>
            <a:ext cx="7269458" cy="523220"/>
          </a:xfrm>
          <a:prstGeom prst="rect">
            <a:avLst/>
          </a:prstGeom>
          <a:noFill/>
        </p:spPr>
        <p:txBody>
          <a:bodyPr wrap="square" rtlCol="0">
            <a:spAutoFit/>
          </a:bodyPr>
          <a:lstStyle/>
          <a:p>
            <a:pPr eaLnBrk="0" fontAlgn="base" hangingPunct="0"/>
            <a:r>
              <a:rPr lang="en-US" sz="2800" b="1" i="1" dirty="0">
                <a:solidFill>
                  <a:srgbClr val="3D3D3D"/>
                </a:solidFill>
                <a:latin typeface="Arial" panose="020B0604020202020204" pitchFamily="34" charset="0"/>
                <a:ea typeface="Arial" charset="0"/>
                <a:cs typeface="Arial" panose="020B0604020202020204" pitchFamily="34" charset="0"/>
              </a:rPr>
              <a:t>CBDC in Operator </a:t>
            </a:r>
            <a:r>
              <a:rPr lang="en-US" sz="2800" b="1" i="1" dirty="0" err="1">
                <a:solidFill>
                  <a:srgbClr val="3D3D3D"/>
                </a:solidFill>
                <a:latin typeface="Arial" panose="020B0604020202020204" pitchFamily="34" charset="0"/>
                <a:ea typeface="Arial" charset="0"/>
                <a:cs typeface="Arial" panose="020B0604020202020204" pitchFamily="34" charset="0"/>
              </a:rPr>
              <a:t>dSafe</a:t>
            </a:r>
            <a:r>
              <a:rPr lang="en-US" sz="2800" b="1" i="1" dirty="0">
                <a:solidFill>
                  <a:srgbClr val="3D3D3D"/>
                </a:solidFill>
                <a:latin typeface="Arial" panose="020B0604020202020204" pitchFamily="34" charset="0"/>
                <a:ea typeface="Arial" charset="0"/>
                <a:cs typeface="Arial" panose="020B0604020202020204" pitchFamily="34" charset="0"/>
              </a:rPr>
              <a:t> :</a:t>
            </a:r>
            <a:endParaRPr lang="en-US" sz="2800" b="1" i="1" dirty="0">
              <a:solidFill>
                <a:srgbClr val="000000"/>
              </a:solidFill>
              <a:latin typeface="Arial" panose="020B0604020202020204" pitchFamily="34" charset="0"/>
              <a:ea typeface="Arial" charset="0"/>
              <a:cs typeface="Arial" panose="020B0604020202020204" pitchFamily="34" charset="0"/>
            </a:endParaRPr>
          </a:p>
        </p:txBody>
      </p:sp>
      <p:sp>
        <p:nvSpPr>
          <p:cNvPr id="196" name="Text Box 74">
            <a:extLst>
              <a:ext uri="{FF2B5EF4-FFF2-40B4-BE49-F238E27FC236}">
                <a16:creationId xmlns:a16="http://schemas.microsoft.com/office/drawing/2014/main" id="{F767ACFB-19FE-9F47-B946-C7C3F3BE2CA9}"/>
              </a:ext>
            </a:extLst>
          </p:cNvPr>
          <p:cNvSpPr txBox="1"/>
          <p:nvPr/>
        </p:nvSpPr>
        <p:spPr>
          <a:xfrm>
            <a:off x="3943924" y="8466088"/>
            <a:ext cx="1774344"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dReserve</a:t>
            </a:r>
            <a:endParaRPr lang="en-US" sz="2800" dirty="0">
              <a:latin typeface="Times New Roman" charset="0"/>
              <a:ea typeface="Calibri" charset="0"/>
            </a:endParaRPr>
          </a:p>
        </p:txBody>
      </p:sp>
      <p:sp>
        <p:nvSpPr>
          <p:cNvPr id="197" name="Text Box 74">
            <a:extLst>
              <a:ext uri="{FF2B5EF4-FFF2-40B4-BE49-F238E27FC236}">
                <a16:creationId xmlns:a16="http://schemas.microsoft.com/office/drawing/2014/main" id="{23466567-C1DF-DA47-A846-326266291E0F}"/>
              </a:ext>
            </a:extLst>
          </p:cNvPr>
          <p:cNvSpPr txBox="1"/>
          <p:nvPr/>
        </p:nvSpPr>
        <p:spPr>
          <a:xfrm>
            <a:off x="10632802" y="8233566"/>
            <a:ext cx="1168026"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dSafe</a:t>
            </a:r>
            <a:endParaRPr lang="en-US" sz="2800" dirty="0">
              <a:latin typeface="Times New Roman" charset="0"/>
              <a:ea typeface="Calibri" charset="0"/>
            </a:endParaRPr>
          </a:p>
        </p:txBody>
      </p:sp>
      <p:cxnSp>
        <p:nvCxnSpPr>
          <p:cNvPr id="198" name="Straight Connector 197">
            <a:extLst>
              <a:ext uri="{FF2B5EF4-FFF2-40B4-BE49-F238E27FC236}">
                <a16:creationId xmlns:a16="http://schemas.microsoft.com/office/drawing/2014/main" id="{A3AC97A0-91F8-C948-A160-3DCB07ED4258}"/>
              </a:ext>
            </a:extLst>
          </p:cNvPr>
          <p:cNvCxnSpPr>
            <a:cxnSpLocks/>
          </p:cNvCxnSpPr>
          <p:nvPr/>
        </p:nvCxnSpPr>
        <p:spPr bwMode="auto">
          <a:xfrm>
            <a:off x="12561007" y="7317612"/>
            <a:ext cx="0" cy="1280160"/>
          </a:xfrm>
          <a:prstGeom prst="line">
            <a:avLst/>
          </a:prstGeom>
          <a:noFill/>
          <a:ln w="19050" cap="flat" cmpd="sng" algn="ctr">
            <a:solidFill>
              <a:schemeClr val="tx1">
                <a:lumMod val="50000"/>
                <a:lumOff val="50000"/>
              </a:scheme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00" name="Group 199">
            <a:extLst>
              <a:ext uri="{FF2B5EF4-FFF2-40B4-BE49-F238E27FC236}">
                <a16:creationId xmlns:a16="http://schemas.microsoft.com/office/drawing/2014/main" id="{F347CF3D-AAAC-7746-B034-CE4D79847D39}"/>
              </a:ext>
            </a:extLst>
          </p:cNvPr>
          <p:cNvGrpSpPr>
            <a:grpSpLocks noChangeAspect="1"/>
          </p:cNvGrpSpPr>
          <p:nvPr/>
        </p:nvGrpSpPr>
        <p:grpSpPr>
          <a:xfrm>
            <a:off x="10763524" y="7511190"/>
            <a:ext cx="1218754" cy="645088"/>
            <a:chOff x="1977726" y="5046580"/>
            <a:chExt cx="1289872" cy="682730"/>
          </a:xfrm>
          <a:effectLst>
            <a:glow rad="139700">
              <a:schemeClr val="accent4">
                <a:satMod val="175000"/>
                <a:alpha val="40000"/>
              </a:schemeClr>
            </a:glow>
          </a:effectLst>
        </p:grpSpPr>
        <p:pic>
          <p:nvPicPr>
            <p:cNvPr id="201" name="Picture 200">
              <a:extLst>
                <a:ext uri="{FF2B5EF4-FFF2-40B4-BE49-F238E27FC236}">
                  <a16:creationId xmlns:a16="http://schemas.microsoft.com/office/drawing/2014/main" id="{38DE7589-69A1-4B43-B1D5-A02D645DFFB4}"/>
                </a:ext>
              </a:extLst>
            </p:cNvPr>
            <p:cNvPicPr>
              <a:picLocks noChangeAspect="1"/>
            </p:cNvPicPr>
            <p:nvPr/>
          </p:nvPicPr>
          <p:blipFill rotWithShape="1">
            <a:blip r:embed="rId3"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1977726" y="5046580"/>
              <a:ext cx="1289872" cy="628183"/>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202" name="Rectangle 201">
              <a:extLst>
                <a:ext uri="{FF2B5EF4-FFF2-40B4-BE49-F238E27FC236}">
                  <a16:creationId xmlns:a16="http://schemas.microsoft.com/office/drawing/2014/main" id="{98E88630-2ACA-1549-9499-BDE642B509F0}"/>
                </a:ext>
              </a:extLst>
            </p:cNvPr>
            <p:cNvSpPr/>
            <p:nvPr/>
          </p:nvSpPr>
          <p:spPr>
            <a:xfrm>
              <a:off x="2225150" y="5556250"/>
              <a:ext cx="830088" cy="102004"/>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2800" kern="0">
                <a:solidFill>
                  <a:prstClr val="white"/>
                </a:solidFill>
                <a:latin typeface="Arial" panose="020B0604020202020204" pitchFamily="34" charset="0"/>
                <a:cs typeface="Arial" panose="020B0604020202020204" pitchFamily="34" charset="0"/>
              </a:endParaRPr>
            </a:p>
          </p:txBody>
        </p:sp>
        <p:sp>
          <p:nvSpPr>
            <p:cNvPr id="203" name="TextBox 202">
              <a:extLst>
                <a:ext uri="{FF2B5EF4-FFF2-40B4-BE49-F238E27FC236}">
                  <a16:creationId xmlns:a16="http://schemas.microsoft.com/office/drawing/2014/main" id="{C816DA49-4FAB-C741-A86B-7D84F4DB6215}"/>
                </a:ext>
              </a:extLst>
            </p:cNvPr>
            <p:cNvSpPr txBox="1"/>
            <p:nvPr/>
          </p:nvSpPr>
          <p:spPr>
            <a:xfrm>
              <a:off x="2112245" y="5338427"/>
              <a:ext cx="1019175" cy="390883"/>
            </a:xfrm>
            <a:prstGeom prst="rect">
              <a:avLst/>
            </a:prstGeom>
            <a:noFill/>
          </p:spPr>
          <p:txBody>
            <a:bodyPr wrap="square" rtlCol="0">
              <a:spAutoFit/>
            </a:bodyPr>
            <a:lstStyle/>
            <a:p>
              <a:pPr algn="ctr">
                <a:defRPr/>
              </a:pPr>
              <a:r>
                <a:rPr lang="en-US" b="1" kern="0" dirty="0">
                  <a:solidFill>
                    <a:prstClr val="white"/>
                  </a:solidFill>
                  <a:latin typeface="Arial" panose="020B0604020202020204" pitchFamily="34" charset="0"/>
                  <a:cs typeface="Arial" panose="020B0604020202020204" pitchFamily="34" charset="0"/>
                </a:rPr>
                <a:t>eNote</a:t>
              </a:r>
            </a:p>
          </p:txBody>
        </p:sp>
      </p:grpSp>
      <p:pic>
        <p:nvPicPr>
          <p:cNvPr id="204" name="Picture 203">
            <a:extLst>
              <a:ext uri="{FF2B5EF4-FFF2-40B4-BE49-F238E27FC236}">
                <a16:creationId xmlns:a16="http://schemas.microsoft.com/office/drawing/2014/main" id="{F1FF5289-77D2-984F-8CF2-C62220071AA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04286" y="7705577"/>
            <a:ext cx="705690" cy="705690"/>
          </a:xfrm>
          <a:prstGeom prst="rect">
            <a:avLst/>
          </a:prstGeom>
        </p:spPr>
      </p:pic>
      <p:pic>
        <p:nvPicPr>
          <p:cNvPr id="205" name="Picture 204">
            <a:extLst>
              <a:ext uri="{FF2B5EF4-FFF2-40B4-BE49-F238E27FC236}">
                <a16:creationId xmlns:a16="http://schemas.microsoft.com/office/drawing/2014/main" id="{08F4AF45-D6A3-114C-85DD-6B14BB9A1A6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869600" y="7618771"/>
            <a:ext cx="705690" cy="705690"/>
          </a:xfrm>
          <a:prstGeom prst="rect">
            <a:avLst/>
          </a:prstGeom>
        </p:spPr>
      </p:pic>
      <p:pic>
        <p:nvPicPr>
          <p:cNvPr id="199" name="Picture 198">
            <a:extLst>
              <a:ext uri="{FF2B5EF4-FFF2-40B4-BE49-F238E27FC236}">
                <a16:creationId xmlns:a16="http://schemas.microsoft.com/office/drawing/2014/main" id="{C738714C-DFE8-864D-AF63-3960BDBF4BF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70895" y="7682268"/>
            <a:ext cx="615556" cy="615556"/>
          </a:xfrm>
          <a:prstGeom prst="rect">
            <a:avLst/>
          </a:prstGeom>
          <a:solidFill>
            <a:schemeClr val="bg1"/>
          </a:solidFill>
        </p:spPr>
      </p:pic>
      <p:sp>
        <p:nvSpPr>
          <p:cNvPr id="207" name="Rounded Rectangle 206">
            <a:extLst>
              <a:ext uri="{FF2B5EF4-FFF2-40B4-BE49-F238E27FC236}">
                <a16:creationId xmlns:a16="http://schemas.microsoft.com/office/drawing/2014/main" id="{774D8D43-4FE0-2D4E-B75D-D95C85EDAC80}"/>
              </a:ext>
            </a:extLst>
          </p:cNvPr>
          <p:cNvSpPr/>
          <p:nvPr/>
        </p:nvSpPr>
        <p:spPr bwMode="auto">
          <a:xfrm>
            <a:off x="9308289" y="10176126"/>
            <a:ext cx="6402292" cy="2676140"/>
          </a:xfrm>
          <a:prstGeom prst="roundRect">
            <a:avLst>
              <a:gd name="adj" fmla="val 10208"/>
            </a:avLst>
          </a:prstGeom>
          <a:solidFill>
            <a:srgbClr val="F6FB07">
              <a:alpha val="20000"/>
            </a:srgbClr>
          </a:solidFill>
          <a:ln w="9525" cap="flat" cmpd="sng" algn="ctr">
            <a:solidFill>
              <a:srgbClr val="C0000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CBDC Operator</a:t>
            </a:r>
          </a:p>
        </p:txBody>
      </p:sp>
      <p:sp>
        <p:nvSpPr>
          <p:cNvPr id="208" name="Rounded Rectangle 207">
            <a:extLst>
              <a:ext uri="{FF2B5EF4-FFF2-40B4-BE49-F238E27FC236}">
                <a16:creationId xmlns:a16="http://schemas.microsoft.com/office/drawing/2014/main" id="{C3EDD454-F521-D248-8CFE-A12463BE6AFF}"/>
              </a:ext>
            </a:extLst>
          </p:cNvPr>
          <p:cNvSpPr/>
          <p:nvPr/>
        </p:nvSpPr>
        <p:spPr bwMode="auto">
          <a:xfrm>
            <a:off x="3271291" y="10176129"/>
            <a:ext cx="3545320" cy="2667002"/>
          </a:xfrm>
          <a:prstGeom prst="roundRect">
            <a:avLst>
              <a:gd name="adj" fmla="val 10208"/>
            </a:avLst>
          </a:prstGeom>
          <a:solidFill>
            <a:srgbClr val="89BCE9">
              <a:alpha val="60000"/>
            </a:srgbClr>
          </a:solidFill>
          <a:ln w="9525" cap="flat" cmpd="sng" algn="ctr">
            <a:solidFill>
              <a:srgbClr val="0070C0"/>
            </a:solidFill>
            <a:prstDash val="solid"/>
            <a:round/>
            <a:headEnd type="none" w="med" len="med"/>
            <a:tailEnd type="none" w="med" len="med"/>
          </a:ln>
          <a:effectLst/>
        </p:spPr>
        <p:txBody>
          <a:bodyPr vert="horz" wrap="square" lIns="182880" tIns="91440" rIns="182880" bIns="91440" numCol="1" rtlCol="0" anchor="t" anchorCtr="0" compatLnSpc="1">
            <a:prstTxWarp prst="textNoShape">
              <a:avLst/>
            </a:prstTxWarp>
          </a:bodyPr>
          <a:lstStyle/>
          <a:p>
            <a:pPr algn="ctr" fontAlgn="base">
              <a:spcBef>
                <a:spcPct val="0"/>
              </a:spcBef>
              <a:spcAft>
                <a:spcPct val="0"/>
              </a:spcAft>
            </a:pPr>
            <a:r>
              <a:rPr lang="en-US" sz="2400" b="1" dirty="0">
                <a:solidFill>
                  <a:srgbClr val="000000"/>
                </a:solidFill>
                <a:latin typeface="Arial" panose="020B0604020202020204" pitchFamily="34" charset="0"/>
                <a:ea typeface="Arial" charset="0"/>
                <a:cs typeface="Arial" panose="020B0604020202020204" pitchFamily="34" charset="0"/>
              </a:rPr>
              <a:t>Central Bank</a:t>
            </a:r>
          </a:p>
        </p:txBody>
      </p:sp>
      <p:sp>
        <p:nvSpPr>
          <p:cNvPr id="209" name="Rounded Rectangle 208">
            <a:extLst>
              <a:ext uri="{FF2B5EF4-FFF2-40B4-BE49-F238E27FC236}">
                <a16:creationId xmlns:a16="http://schemas.microsoft.com/office/drawing/2014/main" id="{288E0390-1DE5-6C46-B50C-2F83C47044D3}"/>
              </a:ext>
            </a:extLst>
          </p:cNvPr>
          <p:cNvSpPr/>
          <p:nvPr/>
        </p:nvSpPr>
        <p:spPr>
          <a:xfrm>
            <a:off x="3696433" y="10837769"/>
            <a:ext cx="2747612" cy="1825807"/>
          </a:xfrm>
          <a:prstGeom prst="roundRect">
            <a:avLst/>
          </a:prstGeom>
          <a:solidFill>
            <a:schemeClr val="bg1">
              <a:alpha val="95000"/>
            </a:schemeClr>
          </a:solidFill>
          <a:ln>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3491CA"/>
              </a:solidFill>
              <a:latin typeface="Arial" panose="020B0604020202020204" pitchFamily="34" charset="0"/>
              <a:ea typeface="Avenir Heavy" charset="0"/>
              <a:cs typeface="Arial" panose="020B0604020202020204" pitchFamily="34" charset="0"/>
            </a:endParaRPr>
          </a:p>
        </p:txBody>
      </p:sp>
      <p:sp>
        <p:nvSpPr>
          <p:cNvPr id="210" name="Text Box 59">
            <a:extLst>
              <a:ext uri="{FF2B5EF4-FFF2-40B4-BE49-F238E27FC236}">
                <a16:creationId xmlns:a16="http://schemas.microsoft.com/office/drawing/2014/main" id="{147AA435-458F-C142-8F85-57302B92EC35}"/>
              </a:ext>
            </a:extLst>
          </p:cNvPr>
          <p:cNvSpPr txBox="1"/>
          <p:nvPr/>
        </p:nvSpPr>
        <p:spPr>
          <a:xfrm>
            <a:off x="3611957" y="10771647"/>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dm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211" name="Rounded Rectangle 210">
            <a:extLst>
              <a:ext uri="{FF2B5EF4-FFF2-40B4-BE49-F238E27FC236}">
                <a16:creationId xmlns:a16="http://schemas.microsoft.com/office/drawing/2014/main" id="{2770860D-B75D-0F4C-88A6-3760B14D59EC}"/>
              </a:ext>
            </a:extLst>
          </p:cNvPr>
          <p:cNvSpPr/>
          <p:nvPr/>
        </p:nvSpPr>
        <p:spPr>
          <a:xfrm>
            <a:off x="9798343" y="10829870"/>
            <a:ext cx="5525328" cy="1648592"/>
          </a:xfrm>
          <a:prstGeom prst="roundRect">
            <a:avLst/>
          </a:prstGeom>
          <a:solidFill>
            <a:schemeClr val="bg1">
              <a:alpha val="95000"/>
            </a:schemeClr>
          </a:solidFill>
          <a:ln>
            <a:solidFill>
              <a:srgbClr val="007525"/>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eaLnBrk="0" fontAlgn="base" hangingPunct="0">
              <a:spcBef>
                <a:spcPct val="0"/>
              </a:spcBef>
              <a:spcAft>
                <a:spcPct val="0"/>
              </a:spcAft>
            </a:pPr>
            <a:endParaRPr lang="en-US" sz="2800" b="1" dirty="0">
              <a:solidFill>
                <a:srgbClr val="007525"/>
              </a:solidFill>
              <a:latin typeface="Arial" panose="020B0604020202020204" pitchFamily="34" charset="0"/>
              <a:ea typeface="Avenir Heavy" charset="0"/>
              <a:cs typeface="Arial" panose="020B0604020202020204" pitchFamily="34" charset="0"/>
            </a:endParaRPr>
          </a:p>
        </p:txBody>
      </p:sp>
      <p:sp>
        <p:nvSpPr>
          <p:cNvPr id="212" name="Text Box 59">
            <a:extLst>
              <a:ext uri="{FF2B5EF4-FFF2-40B4-BE49-F238E27FC236}">
                <a16:creationId xmlns:a16="http://schemas.microsoft.com/office/drawing/2014/main" id="{A1DE6654-98DD-4B43-9148-2B35B25BA1BD}"/>
              </a:ext>
            </a:extLst>
          </p:cNvPr>
          <p:cNvSpPr txBox="1"/>
          <p:nvPr/>
        </p:nvSpPr>
        <p:spPr>
          <a:xfrm>
            <a:off x="9705743" y="10732561"/>
            <a:ext cx="1238900" cy="594078"/>
          </a:xfrm>
          <a:prstGeom prst="rect">
            <a:avLst/>
          </a:prstGeom>
          <a:noFill/>
        </p:spPr>
        <p:txBody>
          <a:bodyPr wrap="square" rtlCol="0">
            <a:noAutofit/>
          </a:bodyPr>
          <a:lstStyle/>
          <a:p>
            <a:pPr algn="ctr" eaLnBrk="0" fontAlgn="base" hangingPunct="0"/>
            <a:r>
              <a:rPr lang="en-US" sz="2800" dirty="0">
                <a:solidFill>
                  <a:srgbClr val="3491CA"/>
                </a:solidFill>
                <a:latin typeface="Times New Roman" panose="02020603050405020304" pitchFamily="18" charset="0"/>
                <a:ea typeface="Baskerville" charset="0"/>
                <a:cs typeface="Times New Roman" panose="02020603050405020304" pitchFamily="18" charset="0"/>
              </a:rPr>
              <a:t>g</a:t>
            </a:r>
            <a:r>
              <a:rPr lang="en-US" sz="2800" dirty="0">
                <a:solidFill>
                  <a:srgbClr val="3D3D3D"/>
                </a:solidFill>
                <a:latin typeface="Times New Roman" panose="02020603050405020304" pitchFamily="18" charset="0"/>
                <a:ea typeface="Baskerville" charset="0"/>
                <a:cs typeface="Times New Roman" panose="02020603050405020304" pitchFamily="18" charset="0"/>
              </a:rPr>
              <a:t>em</a:t>
            </a:r>
            <a:endParaRPr lang="en-US"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214" name="Text Box 59">
            <a:extLst>
              <a:ext uri="{FF2B5EF4-FFF2-40B4-BE49-F238E27FC236}">
                <a16:creationId xmlns:a16="http://schemas.microsoft.com/office/drawing/2014/main" id="{0DE638C9-5CB7-934C-83CC-DD8B144668FC}"/>
              </a:ext>
            </a:extLst>
          </p:cNvPr>
          <p:cNvSpPr txBox="1"/>
          <p:nvPr/>
        </p:nvSpPr>
        <p:spPr>
          <a:xfrm>
            <a:off x="3241244" y="9444843"/>
            <a:ext cx="7269458" cy="523220"/>
          </a:xfrm>
          <a:prstGeom prst="rect">
            <a:avLst/>
          </a:prstGeom>
          <a:noFill/>
        </p:spPr>
        <p:txBody>
          <a:bodyPr wrap="square" rtlCol="0">
            <a:spAutoFit/>
          </a:bodyPr>
          <a:lstStyle/>
          <a:p>
            <a:pPr eaLnBrk="0" fontAlgn="base" hangingPunct="0"/>
            <a:r>
              <a:rPr lang="en-US" sz="2800" b="1" i="1" dirty="0">
                <a:solidFill>
                  <a:srgbClr val="3D3D3D"/>
                </a:solidFill>
                <a:latin typeface="Arial" panose="020B0604020202020204" pitchFamily="34" charset="0"/>
                <a:ea typeface="Arial" charset="0"/>
                <a:cs typeface="Arial" panose="020B0604020202020204" pitchFamily="34" charset="0"/>
              </a:rPr>
              <a:t>CBDC in </a:t>
            </a:r>
            <a:r>
              <a:rPr lang="en-US" sz="2800" b="1" i="1" dirty="0" err="1">
                <a:solidFill>
                  <a:srgbClr val="3D3D3D"/>
                </a:solidFill>
                <a:latin typeface="Arial" panose="020B0604020202020204" pitchFamily="34" charset="0"/>
                <a:ea typeface="Arial" charset="0"/>
                <a:cs typeface="Arial" panose="020B0604020202020204" pitchFamily="34" charset="0"/>
              </a:rPr>
              <a:t>dWallet</a:t>
            </a:r>
            <a:r>
              <a:rPr lang="en-US" sz="2800" b="1" i="1" dirty="0">
                <a:solidFill>
                  <a:srgbClr val="3D3D3D"/>
                </a:solidFill>
                <a:latin typeface="Arial" panose="020B0604020202020204" pitchFamily="34" charset="0"/>
                <a:ea typeface="Arial" charset="0"/>
                <a:cs typeface="Arial" panose="020B0604020202020204" pitchFamily="34" charset="0"/>
              </a:rPr>
              <a:t> of the User:</a:t>
            </a:r>
            <a:endParaRPr lang="en-US" sz="2800" b="1" i="1" dirty="0">
              <a:solidFill>
                <a:srgbClr val="000000"/>
              </a:solidFill>
              <a:latin typeface="Arial" panose="020B0604020202020204" pitchFamily="34" charset="0"/>
              <a:ea typeface="Arial" charset="0"/>
              <a:cs typeface="Arial" panose="020B0604020202020204" pitchFamily="34" charset="0"/>
            </a:endParaRPr>
          </a:p>
        </p:txBody>
      </p:sp>
      <p:sp>
        <p:nvSpPr>
          <p:cNvPr id="221" name="Text Box 74">
            <a:extLst>
              <a:ext uri="{FF2B5EF4-FFF2-40B4-BE49-F238E27FC236}">
                <a16:creationId xmlns:a16="http://schemas.microsoft.com/office/drawing/2014/main" id="{A63F7E2B-D694-D942-9245-620FB1C7F79C}"/>
              </a:ext>
            </a:extLst>
          </p:cNvPr>
          <p:cNvSpPr txBox="1"/>
          <p:nvPr/>
        </p:nvSpPr>
        <p:spPr>
          <a:xfrm>
            <a:off x="4090907" y="12090592"/>
            <a:ext cx="1774344"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dReserve</a:t>
            </a:r>
            <a:endParaRPr lang="en-US" sz="2800" dirty="0">
              <a:latin typeface="Times New Roman" charset="0"/>
              <a:ea typeface="Calibri" charset="0"/>
            </a:endParaRPr>
          </a:p>
        </p:txBody>
      </p:sp>
      <p:sp>
        <p:nvSpPr>
          <p:cNvPr id="222" name="Text Box 74">
            <a:extLst>
              <a:ext uri="{FF2B5EF4-FFF2-40B4-BE49-F238E27FC236}">
                <a16:creationId xmlns:a16="http://schemas.microsoft.com/office/drawing/2014/main" id="{D0267E0A-3633-0547-9940-9D518D84B288}"/>
              </a:ext>
            </a:extLst>
          </p:cNvPr>
          <p:cNvSpPr txBox="1"/>
          <p:nvPr/>
        </p:nvSpPr>
        <p:spPr>
          <a:xfrm>
            <a:off x="10632802" y="11916118"/>
            <a:ext cx="1168026" cy="523220"/>
          </a:xfrm>
          <a:prstGeom prst="rect">
            <a:avLst/>
          </a:prstGeom>
          <a:noFill/>
        </p:spPr>
        <p:txBody>
          <a:bodyPr wrap="square" rtlCol="0">
            <a:spAutoFit/>
          </a:bodyPr>
          <a:lstStyle/>
          <a:p>
            <a:pPr algn="ctr" eaLnBrk="0" fontAlgn="base" hangingPunct="0"/>
            <a:r>
              <a:rPr lang="en-US" sz="2800" dirty="0" err="1">
                <a:solidFill>
                  <a:srgbClr val="000000"/>
                </a:solidFill>
                <a:latin typeface="Arial" charset="0"/>
                <a:ea typeface="Arial" charset="0"/>
              </a:rPr>
              <a:t>dSafe</a:t>
            </a:r>
            <a:endParaRPr lang="en-US" sz="2800" dirty="0">
              <a:latin typeface="Times New Roman" charset="0"/>
              <a:ea typeface="Calibri" charset="0"/>
            </a:endParaRPr>
          </a:p>
        </p:txBody>
      </p:sp>
      <p:cxnSp>
        <p:nvCxnSpPr>
          <p:cNvPr id="223" name="Straight Connector 222">
            <a:extLst>
              <a:ext uri="{FF2B5EF4-FFF2-40B4-BE49-F238E27FC236}">
                <a16:creationId xmlns:a16="http://schemas.microsoft.com/office/drawing/2014/main" id="{12250022-D51B-624C-894D-4F5B65139AD7}"/>
              </a:ext>
            </a:extLst>
          </p:cNvPr>
          <p:cNvCxnSpPr>
            <a:cxnSpLocks/>
          </p:cNvCxnSpPr>
          <p:nvPr/>
        </p:nvCxnSpPr>
        <p:spPr bwMode="auto">
          <a:xfrm>
            <a:off x="12561007" y="11000164"/>
            <a:ext cx="0" cy="1280160"/>
          </a:xfrm>
          <a:prstGeom prst="line">
            <a:avLst/>
          </a:prstGeom>
          <a:noFill/>
          <a:ln w="19050" cap="flat" cmpd="sng" algn="ctr">
            <a:solidFill>
              <a:schemeClr val="tx1">
                <a:lumMod val="50000"/>
                <a:lumOff val="50000"/>
              </a:schemeClr>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24" name="Group 223">
            <a:extLst>
              <a:ext uri="{FF2B5EF4-FFF2-40B4-BE49-F238E27FC236}">
                <a16:creationId xmlns:a16="http://schemas.microsoft.com/office/drawing/2014/main" id="{3D012A1B-3DD6-BD42-B0E6-4F9915792136}"/>
              </a:ext>
            </a:extLst>
          </p:cNvPr>
          <p:cNvGrpSpPr>
            <a:grpSpLocks noChangeAspect="1"/>
          </p:cNvGrpSpPr>
          <p:nvPr/>
        </p:nvGrpSpPr>
        <p:grpSpPr>
          <a:xfrm>
            <a:off x="13332966" y="11193741"/>
            <a:ext cx="1218754" cy="645240"/>
            <a:chOff x="1977726" y="5046580"/>
            <a:chExt cx="1289872" cy="682891"/>
          </a:xfrm>
          <a:effectLst>
            <a:glow rad="139700">
              <a:schemeClr val="accent4">
                <a:satMod val="175000"/>
                <a:alpha val="40000"/>
              </a:schemeClr>
            </a:glow>
          </a:effectLst>
        </p:grpSpPr>
        <p:pic>
          <p:nvPicPr>
            <p:cNvPr id="225" name="Picture 224">
              <a:extLst>
                <a:ext uri="{FF2B5EF4-FFF2-40B4-BE49-F238E27FC236}">
                  <a16:creationId xmlns:a16="http://schemas.microsoft.com/office/drawing/2014/main" id="{CE1CA7EC-2968-E640-A0FC-0C12185A2DB9}"/>
                </a:ext>
              </a:extLst>
            </p:cNvPr>
            <p:cNvPicPr>
              <a:picLocks noChangeAspect="1"/>
            </p:cNvPicPr>
            <p:nvPr/>
          </p:nvPicPr>
          <p:blipFill rotWithShape="1">
            <a:blip r:embed="rId3"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1977726" y="5046580"/>
              <a:ext cx="1289872" cy="628183"/>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226" name="Rectangle 225">
              <a:extLst>
                <a:ext uri="{FF2B5EF4-FFF2-40B4-BE49-F238E27FC236}">
                  <a16:creationId xmlns:a16="http://schemas.microsoft.com/office/drawing/2014/main" id="{8E0F9A74-87E4-9A4A-9B3D-E5CF77EB2EB6}"/>
                </a:ext>
              </a:extLst>
            </p:cNvPr>
            <p:cNvSpPr/>
            <p:nvPr/>
          </p:nvSpPr>
          <p:spPr>
            <a:xfrm>
              <a:off x="2225150" y="5556250"/>
              <a:ext cx="830088" cy="102004"/>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2800" kern="0">
                <a:solidFill>
                  <a:prstClr val="white"/>
                </a:solidFill>
                <a:latin typeface="Arial" panose="020B0604020202020204" pitchFamily="34" charset="0"/>
                <a:cs typeface="Arial" panose="020B0604020202020204" pitchFamily="34" charset="0"/>
              </a:endParaRPr>
            </a:p>
          </p:txBody>
        </p:sp>
        <p:sp>
          <p:nvSpPr>
            <p:cNvPr id="227" name="TextBox 226">
              <a:extLst>
                <a:ext uri="{FF2B5EF4-FFF2-40B4-BE49-F238E27FC236}">
                  <a16:creationId xmlns:a16="http://schemas.microsoft.com/office/drawing/2014/main" id="{4D5720EC-C61D-AF40-8AF9-CAA8A3E3D6BF}"/>
                </a:ext>
              </a:extLst>
            </p:cNvPr>
            <p:cNvSpPr txBox="1"/>
            <p:nvPr/>
          </p:nvSpPr>
          <p:spPr>
            <a:xfrm>
              <a:off x="2112245" y="5338588"/>
              <a:ext cx="1019175" cy="390883"/>
            </a:xfrm>
            <a:prstGeom prst="rect">
              <a:avLst/>
            </a:prstGeom>
            <a:noFill/>
          </p:spPr>
          <p:txBody>
            <a:bodyPr wrap="square" rtlCol="0">
              <a:spAutoFit/>
            </a:bodyPr>
            <a:lstStyle/>
            <a:p>
              <a:pPr algn="ctr">
                <a:defRPr/>
              </a:pPr>
              <a:r>
                <a:rPr lang="en-US" b="1" kern="0" dirty="0">
                  <a:solidFill>
                    <a:prstClr val="white"/>
                  </a:solidFill>
                  <a:latin typeface="Arial" panose="020B0604020202020204" pitchFamily="34" charset="0"/>
                  <a:cs typeface="Arial" panose="020B0604020202020204" pitchFamily="34" charset="0"/>
                </a:rPr>
                <a:t>eNote</a:t>
              </a:r>
            </a:p>
          </p:txBody>
        </p:sp>
      </p:grpSp>
      <p:pic>
        <p:nvPicPr>
          <p:cNvPr id="228" name="Picture 227">
            <a:extLst>
              <a:ext uri="{FF2B5EF4-FFF2-40B4-BE49-F238E27FC236}">
                <a16:creationId xmlns:a16="http://schemas.microsoft.com/office/drawing/2014/main" id="{225275EC-8148-7A48-BD78-9029650F6B6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04286" y="11388129"/>
            <a:ext cx="705690" cy="705690"/>
          </a:xfrm>
          <a:prstGeom prst="rect">
            <a:avLst/>
          </a:prstGeom>
        </p:spPr>
      </p:pic>
      <p:pic>
        <p:nvPicPr>
          <p:cNvPr id="229" name="Picture 228">
            <a:extLst>
              <a:ext uri="{FF2B5EF4-FFF2-40B4-BE49-F238E27FC236}">
                <a16:creationId xmlns:a16="http://schemas.microsoft.com/office/drawing/2014/main" id="{E50F8559-855C-8846-8858-98DF90BF900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2869600" y="11301323"/>
            <a:ext cx="705690" cy="705690"/>
          </a:xfrm>
          <a:prstGeom prst="rect">
            <a:avLst/>
          </a:prstGeom>
        </p:spPr>
      </p:pic>
      <p:pic>
        <p:nvPicPr>
          <p:cNvPr id="231" name="Picture 230">
            <a:extLst>
              <a:ext uri="{FF2B5EF4-FFF2-40B4-BE49-F238E27FC236}">
                <a16:creationId xmlns:a16="http://schemas.microsoft.com/office/drawing/2014/main" id="{941E8A2B-672D-5947-99AA-30B34B2144A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370895" y="11364820"/>
            <a:ext cx="615556" cy="615556"/>
          </a:xfrm>
          <a:prstGeom prst="rect">
            <a:avLst/>
          </a:prstGeom>
          <a:solidFill>
            <a:schemeClr val="bg1"/>
          </a:solidFill>
        </p:spPr>
      </p:pic>
      <p:graphicFrame>
        <p:nvGraphicFramePr>
          <p:cNvPr id="22" name="Table 21">
            <a:extLst>
              <a:ext uri="{FF2B5EF4-FFF2-40B4-BE49-F238E27FC236}">
                <a16:creationId xmlns:a16="http://schemas.microsoft.com/office/drawing/2014/main" id="{E660060F-97D7-834B-90A0-24F2BF897E1C}"/>
              </a:ext>
            </a:extLst>
          </p:cNvPr>
          <p:cNvGraphicFramePr>
            <a:graphicFrameLocks noGrp="1"/>
          </p:cNvGraphicFramePr>
          <p:nvPr>
            <p:extLst>
              <p:ext uri="{D42A27DB-BD31-4B8C-83A1-F6EECF244321}">
                <p14:modId xmlns:p14="http://schemas.microsoft.com/office/powerpoint/2010/main" val="843861679"/>
              </p:ext>
            </p:extLst>
          </p:nvPr>
        </p:nvGraphicFramePr>
        <p:xfrm>
          <a:off x="16134766" y="3377759"/>
          <a:ext cx="5230842" cy="1530390"/>
        </p:xfrm>
        <a:graphic>
          <a:graphicData uri="http://schemas.openxmlformats.org/drawingml/2006/table">
            <a:tbl>
              <a:tblPr firstRow="1" bandRow="1">
                <a:tableStyleId>{91EBBBCC-DAD2-459C-BE2E-F6DE35CF9A28}</a:tableStyleId>
              </a:tblPr>
              <a:tblGrid>
                <a:gridCol w="1743614">
                  <a:extLst>
                    <a:ext uri="{9D8B030D-6E8A-4147-A177-3AD203B41FA5}">
                      <a16:colId xmlns:a16="http://schemas.microsoft.com/office/drawing/2014/main" val="4131734284"/>
                    </a:ext>
                  </a:extLst>
                </a:gridCol>
                <a:gridCol w="1743614">
                  <a:extLst>
                    <a:ext uri="{9D8B030D-6E8A-4147-A177-3AD203B41FA5}">
                      <a16:colId xmlns:a16="http://schemas.microsoft.com/office/drawing/2014/main" val="3469796016"/>
                    </a:ext>
                  </a:extLst>
                </a:gridCol>
                <a:gridCol w="1743614">
                  <a:extLst>
                    <a:ext uri="{9D8B030D-6E8A-4147-A177-3AD203B41FA5}">
                      <a16:colId xmlns:a16="http://schemas.microsoft.com/office/drawing/2014/main" val="2624275380"/>
                    </a:ext>
                  </a:extLst>
                </a:gridCol>
              </a:tblGrid>
              <a:tr h="792480">
                <a:tc>
                  <a:txBody>
                    <a:bodyPr/>
                    <a:lstStyle/>
                    <a:p>
                      <a:pPr algn="ctr"/>
                      <a:r>
                        <a:rPr lang="en-US" sz="2000" dirty="0"/>
                        <a:t>Central Bank</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CBDC Operator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User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48447220"/>
                  </a:ext>
                </a:extLst>
              </a:tr>
              <a:tr h="737910">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99540"/>
                  </a:ext>
                </a:extLst>
              </a:tr>
            </a:tbl>
          </a:graphicData>
        </a:graphic>
      </p:graphicFrame>
      <p:sp>
        <p:nvSpPr>
          <p:cNvPr id="232" name="Text Box 59">
            <a:extLst>
              <a:ext uri="{FF2B5EF4-FFF2-40B4-BE49-F238E27FC236}">
                <a16:creationId xmlns:a16="http://schemas.microsoft.com/office/drawing/2014/main" id="{B39431E9-614E-044A-B572-0A7AF51D2EF3}"/>
              </a:ext>
            </a:extLst>
          </p:cNvPr>
          <p:cNvSpPr txBox="1"/>
          <p:nvPr/>
        </p:nvSpPr>
        <p:spPr>
          <a:xfrm>
            <a:off x="16457899" y="2779655"/>
            <a:ext cx="4584568" cy="461665"/>
          </a:xfrm>
          <a:prstGeom prst="rect">
            <a:avLst/>
          </a:prstGeom>
          <a:noFill/>
        </p:spPr>
        <p:txBody>
          <a:bodyPr wrap="square" rtlCol="0">
            <a:spAutoFit/>
          </a:bodyPr>
          <a:lstStyle/>
          <a:p>
            <a:pPr algn="ctr" eaLnBrk="0" fontAlgn="base" hangingPunct="0"/>
            <a:r>
              <a:rPr lang="en-US" sz="2400" b="1" dirty="0">
                <a:solidFill>
                  <a:srgbClr val="3D3D3D"/>
                </a:solidFill>
                <a:latin typeface="Arial" panose="020B0604020202020204" pitchFamily="34" charset="0"/>
                <a:ea typeface="Arial" charset="0"/>
                <a:cs typeface="Arial" panose="020B0604020202020204" pitchFamily="34" charset="0"/>
              </a:rPr>
              <a:t>Balance Sheet Owner</a:t>
            </a:r>
            <a:endParaRPr lang="en-US" sz="2400" b="1" dirty="0">
              <a:solidFill>
                <a:srgbClr val="000000"/>
              </a:solidFill>
              <a:latin typeface="Arial" panose="020B0604020202020204" pitchFamily="34" charset="0"/>
              <a:ea typeface="Arial" charset="0"/>
              <a:cs typeface="Arial" panose="020B0604020202020204" pitchFamily="34" charset="0"/>
            </a:endParaRPr>
          </a:p>
        </p:txBody>
      </p:sp>
      <p:grpSp>
        <p:nvGrpSpPr>
          <p:cNvPr id="237" name="Group 236">
            <a:extLst>
              <a:ext uri="{FF2B5EF4-FFF2-40B4-BE49-F238E27FC236}">
                <a16:creationId xmlns:a16="http://schemas.microsoft.com/office/drawing/2014/main" id="{CDBC1CDD-3F4D-6F4C-8253-9E7CE9EE56CC}"/>
              </a:ext>
            </a:extLst>
          </p:cNvPr>
          <p:cNvGrpSpPr>
            <a:grpSpLocks noChangeAspect="1"/>
          </p:cNvGrpSpPr>
          <p:nvPr/>
        </p:nvGrpSpPr>
        <p:grpSpPr>
          <a:xfrm>
            <a:off x="16565459" y="4326418"/>
            <a:ext cx="921160" cy="490279"/>
            <a:chOff x="5705051" y="4477375"/>
            <a:chExt cx="615585" cy="327637"/>
          </a:xfrm>
          <a:effectLst>
            <a:glow rad="190500">
              <a:schemeClr val="accent4">
                <a:satMod val="175000"/>
                <a:alpha val="40000"/>
              </a:schemeClr>
            </a:glow>
          </a:effectLst>
        </p:grpSpPr>
        <p:pic>
          <p:nvPicPr>
            <p:cNvPr id="238" name="Picture 237">
              <a:extLst>
                <a:ext uri="{FF2B5EF4-FFF2-40B4-BE49-F238E27FC236}">
                  <a16:creationId xmlns:a16="http://schemas.microsoft.com/office/drawing/2014/main" id="{8663ED67-CAC6-834A-8FC4-4B8B74341838}"/>
                </a:ext>
              </a:extLst>
            </p:cNvPr>
            <p:cNvPicPr>
              <a:picLocks noChangeAspect="1"/>
            </p:cNvPicPr>
            <p:nvPr/>
          </p:nvPicPr>
          <p:blipFill rotWithShape="1">
            <a:blip r:embed="rId6"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5705051" y="4477375"/>
              <a:ext cx="615585" cy="299797"/>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239" name="Rectangle 238">
              <a:extLst>
                <a:ext uri="{FF2B5EF4-FFF2-40B4-BE49-F238E27FC236}">
                  <a16:creationId xmlns:a16="http://schemas.microsoft.com/office/drawing/2014/main" id="{B97643E3-AEF2-0944-AABE-73A12120E9BE}"/>
                </a:ext>
              </a:extLst>
            </p:cNvPr>
            <p:cNvSpPr/>
            <p:nvPr/>
          </p:nvSpPr>
          <p:spPr>
            <a:xfrm>
              <a:off x="5795741" y="4718604"/>
              <a:ext cx="417517" cy="56231"/>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3200" kern="0">
                <a:solidFill>
                  <a:prstClr val="white"/>
                </a:solidFill>
                <a:latin typeface="Arial" panose="020B0604020202020204" pitchFamily="34" charset="0"/>
                <a:cs typeface="Arial" panose="020B0604020202020204" pitchFamily="34" charset="0"/>
              </a:endParaRPr>
            </a:p>
          </p:txBody>
        </p:sp>
        <p:sp>
          <p:nvSpPr>
            <p:cNvPr id="240" name="TextBox 239">
              <a:extLst>
                <a:ext uri="{FF2B5EF4-FFF2-40B4-BE49-F238E27FC236}">
                  <a16:creationId xmlns:a16="http://schemas.microsoft.com/office/drawing/2014/main" id="{295CBAA6-98D6-A241-8920-1EFE536E916F}"/>
                </a:ext>
              </a:extLst>
            </p:cNvPr>
            <p:cNvSpPr txBox="1"/>
            <p:nvPr/>
          </p:nvSpPr>
          <p:spPr>
            <a:xfrm>
              <a:off x="5756364" y="4619903"/>
              <a:ext cx="512959" cy="185109"/>
            </a:xfrm>
            <a:prstGeom prst="rect">
              <a:avLst/>
            </a:prstGeom>
            <a:noFill/>
          </p:spPr>
          <p:txBody>
            <a:bodyPr wrap="square" rtlCol="0">
              <a:spAutoFit/>
            </a:bodyPr>
            <a:lstStyle/>
            <a:p>
              <a:pPr algn="ctr">
                <a:defRPr/>
              </a:pPr>
              <a:r>
                <a:rPr lang="en-US" sz="1200" b="1" kern="0" dirty="0">
                  <a:solidFill>
                    <a:prstClr val="white"/>
                  </a:solidFill>
                  <a:latin typeface="Arial" panose="020B0604020202020204" pitchFamily="34" charset="0"/>
                  <a:cs typeface="Arial" panose="020B0604020202020204" pitchFamily="34" charset="0"/>
                </a:rPr>
                <a:t>eNote</a:t>
              </a:r>
            </a:p>
          </p:txBody>
        </p:sp>
      </p:grpSp>
      <p:graphicFrame>
        <p:nvGraphicFramePr>
          <p:cNvPr id="245" name="Table 244">
            <a:extLst>
              <a:ext uri="{FF2B5EF4-FFF2-40B4-BE49-F238E27FC236}">
                <a16:creationId xmlns:a16="http://schemas.microsoft.com/office/drawing/2014/main" id="{BA81A217-7128-EA43-A2AF-E36794DF605D}"/>
              </a:ext>
            </a:extLst>
          </p:cNvPr>
          <p:cNvGraphicFramePr>
            <a:graphicFrameLocks noGrp="1"/>
          </p:cNvGraphicFramePr>
          <p:nvPr>
            <p:extLst>
              <p:ext uri="{D42A27DB-BD31-4B8C-83A1-F6EECF244321}">
                <p14:modId xmlns:p14="http://schemas.microsoft.com/office/powerpoint/2010/main" val="1359010021"/>
              </p:ext>
            </p:extLst>
          </p:nvPr>
        </p:nvGraphicFramePr>
        <p:xfrm>
          <a:off x="16134766" y="7008871"/>
          <a:ext cx="5230842" cy="1530390"/>
        </p:xfrm>
        <a:graphic>
          <a:graphicData uri="http://schemas.openxmlformats.org/drawingml/2006/table">
            <a:tbl>
              <a:tblPr firstRow="1" bandRow="1">
                <a:tableStyleId>{91EBBBCC-DAD2-459C-BE2E-F6DE35CF9A28}</a:tableStyleId>
              </a:tblPr>
              <a:tblGrid>
                <a:gridCol w="1743614">
                  <a:extLst>
                    <a:ext uri="{9D8B030D-6E8A-4147-A177-3AD203B41FA5}">
                      <a16:colId xmlns:a16="http://schemas.microsoft.com/office/drawing/2014/main" val="4131734284"/>
                    </a:ext>
                  </a:extLst>
                </a:gridCol>
                <a:gridCol w="1743614">
                  <a:extLst>
                    <a:ext uri="{9D8B030D-6E8A-4147-A177-3AD203B41FA5}">
                      <a16:colId xmlns:a16="http://schemas.microsoft.com/office/drawing/2014/main" val="3469796016"/>
                    </a:ext>
                  </a:extLst>
                </a:gridCol>
                <a:gridCol w="1743614">
                  <a:extLst>
                    <a:ext uri="{9D8B030D-6E8A-4147-A177-3AD203B41FA5}">
                      <a16:colId xmlns:a16="http://schemas.microsoft.com/office/drawing/2014/main" val="2624275380"/>
                    </a:ext>
                  </a:extLst>
                </a:gridCol>
              </a:tblGrid>
              <a:tr h="792480">
                <a:tc>
                  <a:txBody>
                    <a:bodyPr/>
                    <a:lstStyle/>
                    <a:p>
                      <a:pPr algn="ctr"/>
                      <a:r>
                        <a:rPr lang="en-US" sz="2000" dirty="0"/>
                        <a:t>Central Bank</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CBDC Operator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User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48447220"/>
                  </a:ext>
                </a:extLst>
              </a:tr>
              <a:tr h="737910">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99540"/>
                  </a:ext>
                </a:extLst>
              </a:tr>
            </a:tbl>
          </a:graphicData>
        </a:graphic>
      </p:graphicFrame>
      <p:sp>
        <p:nvSpPr>
          <p:cNvPr id="246" name="Text Box 59">
            <a:extLst>
              <a:ext uri="{FF2B5EF4-FFF2-40B4-BE49-F238E27FC236}">
                <a16:creationId xmlns:a16="http://schemas.microsoft.com/office/drawing/2014/main" id="{5F7DDFF0-E881-E948-B19E-46BF17D15E21}"/>
              </a:ext>
            </a:extLst>
          </p:cNvPr>
          <p:cNvSpPr txBox="1"/>
          <p:nvPr/>
        </p:nvSpPr>
        <p:spPr>
          <a:xfrm>
            <a:off x="16457899" y="6410767"/>
            <a:ext cx="4584568" cy="461665"/>
          </a:xfrm>
          <a:prstGeom prst="rect">
            <a:avLst/>
          </a:prstGeom>
          <a:noFill/>
        </p:spPr>
        <p:txBody>
          <a:bodyPr wrap="square" rtlCol="0">
            <a:spAutoFit/>
          </a:bodyPr>
          <a:lstStyle/>
          <a:p>
            <a:pPr algn="ctr" eaLnBrk="0" fontAlgn="base" hangingPunct="0"/>
            <a:r>
              <a:rPr lang="en-US" sz="2400" b="1" dirty="0">
                <a:solidFill>
                  <a:srgbClr val="3D3D3D"/>
                </a:solidFill>
                <a:latin typeface="Arial" panose="020B0604020202020204" pitchFamily="34" charset="0"/>
                <a:ea typeface="Arial" charset="0"/>
                <a:cs typeface="Arial" panose="020B0604020202020204" pitchFamily="34" charset="0"/>
              </a:rPr>
              <a:t>Balance Sheet Owner</a:t>
            </a:r>
            <a:endParaRPr lang="en-US" sz="2400" b="1" dirty="0">
              <a:solidFill>
                <a:srgbClr val="000000"/>
              </a:solidFill>
              <a:latin typeface="Arial" panose="020B0604020202020204" pitchFamily="34" charset="0"/>
              <a:ea typeface="Arial" charset="0"/>
              <a:cs typeface="Arial" panose="020B0604020202020204" pitchFamily="34" charset="0"/>
            </a:endParaRPr>
          </a:p>
        </p:txBody>
      </p:sp>
      <p:grpSp>
        <p:nvGrpSpPr>
          <p:cNvPr id="247" name="Group 246">
            <a:extLst>
              <a:ext uri="{FF2B5EF4-FFF2-40B4-BE49-F238E27FC236}">
                <a16:creationId xmlns:a16="http://schemas.microsoft.com/office/drawing/2014/main" id="{1F12048F-CE20-6541-AC91-6C8D6E12A2DC}"/>
              </a:ext>
            </a:extLst>
          </p:cNvPr>
          <p:cNvGrpSpPr>
            <a:grpSpLocks noChangeAspect="1"/>
          </p:cNvGrpSpPr>
          <p:nvPr/>
        </p:nvGrpSpPr>
        <p:grpSpPr>
          <a:xfrm>
            <a:off x="18289603" y="7957530"/>
            <a:ext cx="921160" cy="490279"/>
            <a:chOff x="5705051" y="4477375"/>
            <a:chExt cx="615585" cy="327637"/>
          </a:xfrm>
          <a:effectLst>
            <a:glow rad="190500">
              <a:schemeClr val="accent4">
                <a:satMod val="175000"/>
                <a:alpha val="40000"/>
              </a:schemeClr>
            </a:glow>
          </a:effectLst>
        </p:grpSpPr>
        <p:pic>
          <p:nvPicPr>
            <p:cNvPr id="248" name="Picture 247">
              <a:extLst>
                <a:ext uri="{FF2B5EF4-FFF2-40B4-BE49-F238E27FC236}">
                  <a16:creationId xmlns:a16="http://schemas.microsoft.com/office/drawing/2014/main" id="{65E50BB5-051C-104B-ABF2-22F2F2102B59}"/>
                </a:ext>
              </a:extLst>
            </p:cNvPr>
            <p:cNvPicPr>
              <a:picLocks noChangeAspect="1"/>
            </p:cNvPicPr>
            <p:nvPr/>
          </p:nvPicPr>
          <p:blipFill rotWithShape="1">
            <a:blip r:embed="rId6"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5705051" y="4477375"/>
              <a:ext cx="615585" cy="299797"/>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249" name="Rectangle 248">
              <a:extLst>
                <a:ext uri="{FF2B5EF4-FFF2-40B4-BE49-F238E27FC236}">
                  <a16:creationId xmlns:a16="http://schemas.microsoft.com/office/drawing/2014/main" id="{6A452478-8B68-314E-87A6-4553C66DF40A}"/>
                </a:ext>
              </a:extLst>
            </p:cNvPr>
            <p:cNvSpPr/>
            <p:nvPr/>
          </p:nvSpPr>
          <p:spPr>
            <a:xfrm>
              <a:off x="5795741" y="4718604"/>
              <a:ext cx="417517" cy="56231"/>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3200" kern="0">
                <a:solidFill>
                  <a:prstClr val="white"/>
                </a:solidFill>
                <a:latin typeface="Arial" panose="020B0604020202020204" pitchFamily="34" charset="0"/>
                <a:cs typeface="Arial" panose="020B0604020202020204" pitchFamily="34" charset="0"/>
              </a:endParaRPr>
            </a:p>
          </p:txBody>
        </p:sp>
        <p:sp>
          <p:nvSpPr>
            <p:cNvPr id="250" name="TextBox 249">
              <a:extLst>
                <a:ext uri="{FF2B5EF4-FFF2-40B4-BE49-F238E27FC236}">
                  <a16:creationId xmlns:a16="http://schemas.microsoft.com/office/drawing/2014/main" id="{9E6267CC-E3A7-8841-8124-9254CA6052EC}"/>
                </a:ext>
              </a:extLst>
            </p:cNvPr>
            <p:cNvSpPr txBox="1"/>
            <p:nvPr/>
          </p:nvSpPr>
          <p:spPr>
            <a:xfrm>
              <a:off x="5756364" y="4619903"/>
              <a:ext cx="512959" cy="185109"/>
            </a:xfrm>
            <a:prstGeom prst="rect">
              <a:avLst/>
            </a:prstGeom>
            <a:noFill/>
          </p:spPr>
          <p:txBody>
            <a:bodyPr wrap="square" rtlCol="0">
              <a:spAutoFit/>
            </a:bodyPr>
            <a:lstStyle/>
            <a:p>
              <a:pPr algn="ctr">
                <a:defRPr/>
              </a:pPr>
              <a:r>
                <a:rPr lang="en-US" sz="1200" b="1" kern="0" dirty="0">
                  <a:solidFill>
                    <a:prstClr val="white"/>
                  </a:solidFill>
                  <a:latin typeface="Arial" panose="020B0604020202020204" pitchFamily="34" charset="0"/>
                  <a:cs typeface="Arial" panose="020B0604020202020204" pitchFamily="34" charset="0"/>
                </a:rPr>
                <a:t>eNote</a:t>
              </a:r>
            </a:p>
          </p:txBody>
        </p:sp>
      </p:grpSp>
      <p:graphicFrame>
        <p:nvGraphicFramePr>
          <p:cNvPr id="251" name="Table 250">
            <a:extLst>
              <a:ext uri="{FF2B5EF4-FFF2-40B4-BE49-F238E27FC236}">
                <a16:creationId xmlns:a16="http://schemas.microsoft.com/office/drawing/2014/main" id="{86DF0CB4-EAF7-AA48-9020-69AA6AC6DAB3}"/>
              </a:ext>
            </a:extLst>
          </p:cNvPr>
          <p:cNvGraphicFramePr>
            <a:graphicFrameLocks noGrp="1"/>
          </p:cNvGraphicFramePr>
          <p:nvPr>
            <p:extLst>
              <p:ext uri="{D42A27DB-BD31-4B8C-83A1-F6EECF244321}">
                <p14:modId xmlns:p14="http://schemas.microsoft.com/office/powerpoint/2010/main" val="1840830521"/>
              </p:ext>
            </p:extLst>
          </p:nvPr>
        </p:nvGraphicFramePr>
        <p:xfrm>
          <a:off x="16140414" y="10775689"/>
          <a:ext cx="5230842" cy="1530390"/>
        </p:xfrm>
        <a:graphic>
          <a:graphicData uri="http://schemas.openxmlformats.org/drawingml/2006/table">
            <a:tbl>
              <a:tblPr firstRow="1" bandRow="1">
                <a:tableStyleId>{91EBBBCC-DAD2-459C-BE2E-F6DE35CF9A28}</a:tableStyleId>
              </a:tblPr>
              <a:tblGrid>
                <a:gridCol w="1743614">
                  <a:extLst>
                    <a:ext uri="{9D8B030D-6E8A-4147-A177-3AD203B41FA5}">
                      <a16:colId xmlns:a16="http://schemas.microsoft.com/office/drawing/2014/main" val="4131734284"/>
                    </a:ext>
                  </a:extLst>
                </a:gridCol>
                <a:gridCol w="1743614">
                  <a:extLst>
                    <a:ext uri="{9D8B030D-6E8A-4147-A177-3AD203B41FA5}">
                      <a16:colId xmlns:a16="http://schemas.microsoft.com/office/drawing/2014/main" val="3469796016"/>
                    </a:ext>
                  </a:extLst>
                </a:gridCol>
                <a:gridCol w="1743614">
                  <a:extLst>
                    <a:ext uri="{9D8B030D-6E8A-4147-A177-3AD203B41FA5}">
                      <a16:colId xmlns:a16="http://schemas.microsoft.com/office/drawing/2014/main" val="2624275380"/>
                    </a:ext>
                  </a:extLst>
                </a:gridCol>
              </a:tblGrid>
              <a:tr h="792480">
                <a:tc>
                  <a:txBody>
                    <a:bodyPr/>
                    <a:lstStyle/>
                    <a:p>
                      <a:pPr algn="ctr"/>
                      <a:r>
                        <a:rPr lang="en-US" sz="2000" dirty="0"/>
                        <a:t>Central Bank</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CBDC Operator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r>
                        <a:rPr lang="en-US" sz="2000" dirty="0"/>
                        <a:t>User</a:t>
                      </a: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2248447220"/>
                  </a:ext>
                </a:extLst>
              </a:tr>
              <a:tr h="737910">
                <a:tc>
                  <a:txBody>
                    <a:bodyPr/>
                    <a:lstStyle/>
                    <a:p>
                      <a:endParaRPr lang="en-US" sz="200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2000" dirty="0"/>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99540"/>
                  </a:ext>
                </a:extLst>
              </a:tr>
            </a:tbl>
          </a:graphicData>
        </a:graphic>
      </p:graphicFrame>
      <p:sp>
        <p:nvSpPr>
          <p:cNvPr id="252" name="Text Box 59">
            <a:extLst>
              <a:ext uri="{FF2B5EF4-FFF2-40B4-BE49-F238E27FC236}">
                <a16:creationId xmlns:a16="http://schemas.microsoft.com/office/drawing/2014/main" id="{05FF7C3C-81DA-9F44-A845-799CDABEC929}"/>
              </a:ext>
            </a:extLst>
          </p:cNvPr>
          <p:cNvSpPr txBox="1"/>
          <p:nvPr/>
        </p:nvSpPr>
        <p:spPr>
          <a:xfrm>
            <a:off x="16463547" y="10177585"/>
            <a:ext cx="4584568" cy="461665"/>
          </a:xfrm>
          <a:prstGeom prst="rect">
            <a:avLst/>
          </a:prstGeom>
          <a:noFill/>
        </p:spPr>
        <p:txBody>
          <a:bodyPr wrap="square" rtlCol="0">
            <a:spAutoFit/>
          </a:bodyPr>
          <a:lstStyle/>
          <a:p>
            <a:pPr algn="ctr" eaLnBrk="0" fontAlgn="base" hangingPunct="0"/>
            <a:r>
              <a:rPr lang="en-US" sz="2400" b="1" dirty="0">
                <a:solidFill>
                  <a:srgbClr val="3D3D3D"/>
                </a:solidFill>
                <a:latin typeface="Arial" panose="020B0604020202020204" pitchFamily="34" charset="0"/>
                <a:ea typeface="Arial" charset="0"/>
                <a:cs typeface="Arial" panose="020B0604020202020204" pitchFamily="34" charset="0"/>
              </a:rPr>
              <a:t>Balance Sheet Owner</a:t>
            </a:r>
            <a:endParaRPr lang="en-US" sz="2400" b="1" dirty="0">
              <a:solidFill>
                <a:srgbClr val="000000"/>
              </a:solidFill>
              <a:latin typeface="Arial" panose="020B0604020202020204" pitchFamily="34" charset="0"/>
              <a:ea typeface="Arial" charset="0"/>
              <a:cs typeface="Arial" panose="020B0604020202020204" pitchFamily="34" charset="0"/>
            </a:endParaRPr>
          </a:p>
        </p:txBody>
      </p:sp>
      <p:grpSp>
        <p:nvGrpSpPr>
          <p:cNvPr id="253" name="Group 252">
            <a:extLst>
              <a:ext uri="{FF2B5EF4-FFF2-40B4-BE49-F238E27FC236}">
                <a16:creationId xmlns:a16="http://schemas.microsoft.com/office/drawing/2014/main" id="{14ADB54B-3F89-5C47-B06F-FCEF14AD97E5}"/>
              </a:ext>
            </a:extLst>
          </p:cNvPr>
          <p:cNvGrpSpPr>
            <a:grpSpLocks noChangeAspect="1"/>
          </p:cNvGrpSpPr>
          <p:nvPr/>
        </p:nvGrpSpPr>
        <p:grpSpPr>
          <a:xfrm>
            <a:off x="20049831" y="11724348"/>
            <a:ext cx="921160" cy="490279"/>
            <a:chOff x="5705051" y="4477375"/>
            <a:chExt cx="615585" cy="327637"/>
          </a:xfrm>
          <a:effectLst>
            <a:glow rad="190500">
              <a:schemeClr val="accent4">
                <a:satMod val="175000"/>
                <a:alpha val="40000"/>
              </a:schemeClr>
            </a:glow>
          </a:effectLst>
        </p:grpSpPr>
        <p:pic>
          <p:nvPicPr>
            <p:cNvPr id="254" name="Picture 253">
              <a:extLst>
                <a:ext uri="{FF2B5EF4-FFF2-40B4-BE49-F238E27FC236}">
                  <a16:creationId xmlns:a16="http://schemas.microsoft.com/office/drawing/2014/main" id="{560B71E1-D8D2-AB41-9B67-4B20F43C11C3}"/>
                </a:ext>
              </a:extLst>
            </p:cNvPr>
            <p:cNvPicPr>
              <a:picLocks noChangeAspect="1"/>
            </p:cNvPicPr>
            <p:nvPr/>
          </p:nvPicPr>
          <p:blipFill rotWithShape="1">
            <a:blip r:embed="rId6" cstate="print">
              <a:duotone>
                <a:srgbClr val="5B9BD5">
                  <a:shade val="45000"/>
                  <a:satMod val="135000"/>
                </a:srgbClr>
                <a:prstClr val="white"/>
              </a:duotone>
              <a:extLst>
                <a:ext uri="{28A0092B-C50C-407E-A947-70E740481C1C}">
                  <a14:useLocalDpi xmlns:a14="http://schemas.microsoft.com/office/drawing/2010/main"/>
                </a:ext>
              </a:extLst>
            </a:blip>
            <a:srcRect/>
            <a:stretch/>
          </p:blipFill>
          <p:spPr>
            <a:xfrm>
              <a:off x="5705051" y="4477375"/>
              <a:ext cx="615585" cy="299797"/>
            </a:xfrm>
            <a:prstGeom prst="rect">
              <a:avLst/>
            </a:prstGeom>
            <a:ln w="12700" cap="sq">
              <a:solidFill>
                <a:srgbClr val="0052A0"/>
              </a:solidFill>
              <a:prstDash val="solid"/>
              <a:miter lim="800000"/>
            </a:ln>
            <a:effectLst>
              <a:outerShdw blurRad="50800" dist="38100" dir="2700000" algn="tl" rotWithShape="0">
                <a:srgbClr val="000000">
                  <a:alpha val="43000"/>
                </a:srgbClr>
              </a:outerShdw>
            </a:effectLst>
          </p:spPr>
        </p:pic>
        <p:sp>
          <p:nvSpPr>
            <p:cNvPr id="255" name="Rectangle 254">
              <a:extLst>
                <a:ext uri="{FF2B5EF4-FFF2-40B4-BE49-F238E27FC236}">
                  <a16:creationId xmlns:a16="http://schemas.microsoft.com/office/drawing/2014/main" id="{D359C266-3C3E-4745-8932-DA8EFD0B559A}"/>
                </a:ext>
              </a:extLst>
            </p:cNvPr>
            <p:cNvSpPr/>
            <p:nvPr/>
          </p:nvSpPr>
          <p:spPr>
            <a:xfrm>
              <a:off x="5795741" y="4718604"/>
              <a:ext cx="417517" cy="56231"/>
            </a:xfrm>
            <a:prstGeom prst="rect">
              <a:avLst/>
            </a:prstGeom>
            <a:solidFill>
              <a:srgbClr val="2E6CA4"/>
            </a:solidFill>
            <a:ln w="12700" cap="flat" cmpd="sng" algn="ctr">
              <a:noFill/>
              <a:prstDash val="solid"/>
              <a:miter lim="800000"/>
            </a:ln>
            <a:effectLst/>
          </p:spPr>
          <p:txBody>
            <a:bodyPr rtlCol="0" anchor="ctr"/>
            <a:lstStyle/>
            <a:p>
              <a:pPr algn="ctr">
                <a:defRPr/>
              </a:pPr>
              <a:endParaRPr lang="en-US" sz="3200" kern="0">
                <a:solidFill>
                  <a:prstClr val="white"/>
                </a:solidFill>
                <a:latin typeface="Arial" panose="020B0604020202020204" pitchFamily="34" charset="0"/>
                <a:cs typeface="Arial" panose="020B0604020202020204" pitchFamily="34" charset="0"/>
              </a:endParaRPr>
            </a:p>
          </p:txBody>
        </p:sp>
        <p:sp>
          <p:nvSpPr>
            <p:cNvPr id="256" name="TextBox 255">
              <a:extLst>
                <a:ext uri="{FF2B5EF4-FFF2-40B4-BE49-F238E27FC236}">
                  <a16:creationId xmlns:a16="http://schemas.microsoft.com/office/drawing/2014/main" id="{88B9E555-9D8C-AA40-A09E-BAC4F32345AE}"/>
                </a:ext>
              </a:extLst>
            </p:cNvPr>
            <p:cNvSpPr txBox="1"/>
            <p:nvPr/>
          </p:nvSpPr>
          <p:spPr>
            <a:xfrm>
              <a:off x="5756364" y="4619903"/>
              <a:ext cx="512959" cy="185109"/>
            </a:xfrm>
            <a:prstGeom prst="rect">
              <a:avLst/>
            </a:prstGeom>
            <a:noFill/>
          </p:spPr>
          <p:txBody>
            <a:bodyPr wrap="square" rtlCol="0">
              <a:spAutoFit/>
            </a:bodyPr>
            <a:lstStyle/>
            <a:p>
              <a:pPr algn="ctr">
                <a:defRPr/>
              </a:pPr>
              <a:r>
                <a:rPr lang="en-US" sz="1200" b="1" kern="0" dirty="0">
                  <a:solidFill>
                    <a:prstClr val="white"/>
                  </a:solidFill>
                  <a:latin typeface="Arial" panose="020B0604020202020204" pitchFamily="34" charset="0"/>
                  <a:cs typeface="Arial" panose="020B0604020202020204" pitchFamily="34" charset="0"/>
                </a:rPr>
                <a:t>eNote</a:t>
              </a:r>
            </a:p>
          </p:txBody>
        </p:sp>
      </p:grpSp>
      <p:pic>
        <p:nvPicPr>
          <p:cNvPr id="82" name="Picture 81">
            <a:extLst>
              <a:ext uri="{FF2B5EF4-FFF2-40B4-BE49-F238E27FC236}">
                <a16:creationId xmlns:a16="http://schemas.microsoft.com/office/drawing/2014/main" id="{379F4B40-1CB9-E546-9F47-398407F7FB3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85" name="Left Arrow 84">
            <a:extLst>
              <a:ext uri="{FF2B5EF4-FFF2-40B4-BE49-F238E27FC236}">
                <a16:creationId xmlns:a16="http://schemas.microsoft.com/office/drawing/2014/main" id="{7A808387-2668-F546-9B02-CC632BBACF1B}"/>
              </a:ext>
            </a:extLst>
          </p:cNvPr>
          <p:cNvSpPr/>
          <p:nvPr/>
        </p:nvSpPr>
        <p:spPr>
          <a:xfrm flipH="1">
            <a:off x="6905696" y="4007038"/>
            <a:ext cx="2194560" cy="295801"/>
          </a:xfrm>
          <a:prstGeom prst="lef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86" name="Left Arrow 85">
            <a:extLst>
              <a:ext uri="{FF2B5EF4-FFF2-40B4-BE49-F238E27FC236}">
                <a16:creationId xmlns:a16="http://schemas.microsoft.com/office/drawing/2014/main" id="{BDFDD17F-460E-FB4F-8518-EF1101666E75}"/>
              </a:ext>
            </a:extLst>
          </p:cNvPr>
          <p:cNvSpPr/>
          <p:nvPr/>
        </p:nvSpPr>
        <p:spPr>
          <a:xfrm flipH="1">
            <a:off x="6937139" y="7810543"/>
            <a:ext cx="2194560" cy="295801"/>
          </a:xfrm>
          <a:prstGeom prst="lef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87" name="Left Arrow 86">
            <a:extLst>
              <a:ext uri="{FF2B5EF4-FFF2-40B4-BE49-F238E27FC236}">
                <a16:creationId xmlns:a16="http://schemas.microsoft.com/office/drawing/2014/main" id="{FF785EDD-8E8D-4648-9CF6-56652A833EC5}"/>
              </a:ext>
            </a:extLst>
          </p:cNvPr>
          <p:cNvSpPr/>
          <p:nvPr/>
        </p:nvSpPr>
        <p:spPr>
          <a:xfrm flipH="1">
            <a:off x="6901087" y="11491493"/>
            <a:ext cx="2194560" cy="295801"/>
          </a:xfrm>
          <a:prstGeom prst="lef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88" name="Text Box 74">
            <a:extLst>
              <a:ext uri="{FF2B5EF4-FFF2-40B4-BE49-F238E27FC236}">
                <a16:creationId xmlns:a16="http://schemas.microsoft.com/office/drawing/2014/main" id="{E1292301-5BA9-E34C-8F52-76C885FEF7F3}"/>
              </a:ext>
            </a:extLst>
          </p:cNvPr>
          <p:cNvSpPr txBox="1"/>
          <p:nvPr/>
        </p:nvSpPr>
        <p:spPr>
          <a:xfrm>
            <a:off x="12833180" y="8233566"/>
            <a:ext cx="2293481" cy="523220"/>
          </a:xfrm>
          <a:prstGeom prst="rect">
            <a:avLst/>
          </a:prstGeom>
          <a:noFill/>
        </p:spPr>
        <p:txBody>
          <a:bodyPr wrap="square" rtlCol="0">
            <a:spAutoFit/>
          </a:bodyPr>
          <a:lstStyle/>
          <a:p>
            <a:pPr algn="ctr" eaLnBrk="0" fontAlgn="base" hangingPunct="0"/>
            <a:r>
              <a:rPr lang="en-US" sz="2800" dirty="0">
                <a:solidFill>
                  <a:srgbClr val="000000"/>
                </a:solidFill>
                <a:latin typeface="Arial" charset="0"/>
                <a:ea typeface="Arial" charset="0"/>
              </a:rPr>
              <a:t>User </a:t>
            </a:r>
            <a:r>
              <a:rPr lang="en-US" sz="2800" dirty="0" err="1">
                <a:solidFill>
                  <a:srgbClr val="000000"/>
                </a:solidFill>
                <a:latin typeface="Arial" charset="0"/>
                <a:ea typeface="Arial" charset="0"/>
              </a:rPr>
              <a:t>dWallet</a:t>
            </a:r>
            <a:endParaRPr lang="en-US" sz="2800" dirty="0">
              <a:latin typeface="Times New Roman" charset="0"/>
              <a:ea typeface="Calibri" charset="0"/>
            </a:endParaRPr>
          </a:p>
        </p:txBody>
      </p:sp>
      <p:sp>
        <p:nvSpPr>
          <p:cNvPr id="89" name="Text Box 74">
            <a:extLst>
              <a:ext uri="{FF2B5EF4-FFF2-40B4-BE49-F238E27FC236}">
                <a16:creationId xmlns:a16="http://schemas.microsoft.com/office/drawing/2014/main" id="{4D2D8990-5D00-1C48-8D10-C2F4D7240C1E}"/>
              </a:ext>
            </a:extLst>
          </p:cNvPr>
          <p:cNvSpPr txBox="1"/>
          <p:nvPr/>
        </p:nvSpPr>
        <p:spPr>
          <a:xfrm>
            <a:off x="12830444" y="11922235"/>
            <a:ext cx="2293481" cy="523220"/>
          </a:xfrm>
          <a:prstGeom prst="rect">
            <a:avLst/>
          </a:prstGeom>
          <a:noFill/>
        </p:spPr>
        <p:txBody>
          <a:bodyPr wrap="square" rtlCol="0">
            <a:spAutoFit/>
          </a:bodyPr>
          <a:lstStyle/>
          <a:p>
            <a:pPr algn="ctr" eaLnBrk="0" fontAlgn="base" hangingPunct="0"/>
            <a:r>
              <a:rPr lang="en-US" sz="2800" dirty="0">
                <a:solidFill>
                  <a:srgbClr val="000000"/>
                </a:solidFill>
                <a:latin typeface="Arial" charset="0"/>
                <a:ea typeface="Arial" charset="0"/>
              </a:rPr>
              <a:t>User </a:t>
            </a:r>
            <a:r>
              <a:rPr lang="en-US" sz="2800" dirty="0" err="1">
                <a:solidFill>
                  <a:srgbClr val="000000"/>
                </a:solidFill>
                <a:latin typeface="Arial" charset="0"/>
                <a:ea typeface="Arial" charset="0"/>
              </a:rPr>
              <a:t>dWallet</a:t>
            </a:r>
            <a:endParaRPr lang="en-US" sz="2800" dirty="0">
              <a:latin typeface="Times New Roman" charset="0"/>
              <a:ea typeface="Calibri" charset="0"/>
            </a:endParaRPr>
          </a:p>
        </p:txBody>
      </p:sp>
    </p:spTree>
    <p:extLst>
      <p:ext uri="{BB962C8B-B14F-4D97-AF65-F5344CB8AC3E}">
        <p14:creationId xmlns:p14="http://schemas.microsoft.com/office/powerpoint/2010/main" val="1336924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2E44-A9DB-494F-A3D5-B7BD93D58D26}"/>
              </a:ext>
            </a:extLst>
          </p:cNvPr>
          <p:cNvSpPr>
            <a:spLocks noGrp="1"/>
          </p:cNvSpPr>
          <p:nvPr>
            <p:ph type="title"/>
          </p:nvPr>
        </p:nvSpPr>
        <p:spPr/>
        <p:txBody>
          <a:bodyPr>
            <a:normAutofit/>
          </a:bodyPr>
          <a:lstStyle/>
          <a:p>
            <a:r>
              <a:rPr lang="en-US" sz="7200" dirty="0"/>
              <a:t>Not all Money is the same</a:t>
            </a:r>
          </a:p>
        </p:txBody>
      </p:sp>
      <p:sp>
        <p:nvSpPr>
          <p:cNvPr id="4" name="TextBox 3">
            <a:extLst>
              <a:ext uri="{FF2B5EF4-FFF2-40B4-BE49-F238E27FC236}">
                <a16:creationId xmlns:a16="http://schemas.microsoft.com/office/drawing/2014/main" id="{DA353FE6-C46F-9D46-A8B9-431E8DD9C3D1}"/>
              </a:ext>
            </a:extLst>
          </p:cNvPr>
          <p:cNvSpPr txBox="1"/>
          <p:nvPr/>
        </p:nvSpPr>
        <p:spPr>
          <a:xfrm>
            <a:off x="1256566" y="3829113"/>
            <a:ext cx="6455580" cy="4031873"/>
          </a:xfrm>
          <a:prstGeom prst="rect">
            <a:avLst/>
          </a:prstGeom>
          <a:noFill/>
        </p:spPr>
        <p:txBody>
          <a:bodyPr wrap="square" rtlCol="0" anchor="t">
            <a:spAutoFit/>
          </a:bodyPr>
          <a:lstStyle/>
          <a:p>
            <a:r>
              <a:rPr lang="en-US" sz="4400" b="1" dirty="0">
                <a:solidFill>
                  <a:schemeClr val="accent1"/>
                </a:solidFill>
              </a:rPr>
              <a:t>Central Bank money can never mix with Commercial Bank money</a:t>
            </a:r>
          </a:p>
          <a:p>
            <a:r>
              <a:rPr lang="en-US" sz="4000" dirty="0"/>
              <a:t>There must always be an exchange.</a:t>
            </a:r>
            <a:endParaRPr lang="en-US" sz="4000" dirty="0">
              <a:cs typeface="Arial"/>
            </a:endParaRPr>
          </a:p>
        </p:txBody>
      </p:sp>
      <p:sp>
        <p:nvSpPr>
          <p:cNvPr id="5" name="TextBox 4">
            <a:extLst>
              <a:ext uri="{FF2B5EF4-FFF2-40B4-BE49-F238E27FC236}">
                <a16:creationId xmlns:a16="http://schemas.microsoft.com/office/drawing/2014/main" id="{DCF5A076-9850-DB4E-8AC2-1045C6A822C3}"/>
              </a:ext>
            </a:extLst>
          </p:cNvPr>
          <p:cNvSpPr txBox="1"/>
          <p:nvPr/>
        </p:nvSpPr>
        <p:spPr>
          <a:xfrm>
            <a:off x="1315211" y="8308722"/>
            <a:ext cx="6297453" cy="3293209"/>
          </a:xfrm>
          <a:prstGeom prst="rect">
            <a:avLst/>
          </a:prstGeom>
          <a:noFill/>
        </p:spPr>
        <p:txBody>
          <a:bodyPr wrap="square" rtlCol="0">
            <a:spAutoFit/>
          </a:bodyPr>
          <a:lstStyle/>
          <a:p>
            <a:r>
              <a:rPr lang="en-US" sz="4400" b="1" dirty="0">
                <a:solidFill>
                  <a:schemeClr val="accent1"/>
                </a:solidFill>
              </a:rPr>
              <a:t>Foreign currency adds complications/forex</a:t>
            </a:r>
          </a:p>
          <a:p>
            <a:r>
              <a:rPr lang="en-US" sz="4000" dirty="0"/>
              <a:t>Foreign CBDC can impact on domestic monetary policy.</a:t>
            </a:r>
          </a:p>
        </p:txBody>
      </p:sp>
      <p:sp>
        <p:nvSpPr>
          <p:cNvPr id="18" name="Rectangle 17">
            <a:extLst>
              <a:ext uri="{FF2B5EF4-FFF2-40B4-BE49-F238E27FC236}">
                <a16:creationId xmlns:a16="http://schemas.microsoft.com/office/drawing/2014/main" id="{72AA54D5-12F6-9D48-97E7-6535B6048A2E}"/>
              </a:ext>
            </a:extLst>
          </p:cNvPr>
          <p:cNvSpPr/>
          <p:nvPr/>
        </p:nvSpPr>
        <p:spPr>
          <a:xfrm>
            <a:off x="12932329" y="5426492"/>
            <a:ext cx="4961106" cy="7046516"/>
          </a:xfrm>
          <a:prstGeom prst="rect">
            <a:avLst/>
          </a:prstGeom>
          <a:solidFill>
            <a:srgbClr val="0796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70BBE5-0746-4A43-AD8F-0C35E7F43603}"/>
              </a:ext>
            </a:extLst>
          </p:cNvPr>
          <p:cNvSpPr/>
          <p:nvPr/>
        </p:nvSpPr>
        <p:spPr>
          <a:xfrm>
            <a:off x="18086624" y="5426492"/>
            <a:ext cx="4961106" cy="7046516"/>
          </a:xfrm>
          <a:prstGeom prst="rect">
            <a:avLst/>
          </a:prstGeom>
          <a:solidFill>
            <a:srgbClr val="E53C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C4082BF-7AB6-D94B-8E5F-079E6142E8DC}"/>
              </a:ext>
            </a:extLst>
          </p:cNvPr>
          <p:cNvSpPr/>
          <p:nvPr/>
        </p:nvSpPr>
        <p:spPr>
          <a:xfrm>
            <a:off x="12932329" y="3829151"/>
            <a:ext cx="4961106" cy="1597341"/>
          </a:xfrm>
          <a:prstGeom prst="rect">
            <a:avLst/>
          </a:prstGeom>
          <a:solidFill>
            <a:srgbClr val="06B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6FF7FD9-6488-4D44-BD43-80180CDEA597}"/>
              </a:ext>
            </a:extLst>
          </p:cNvPr>
          <p:cNvSpPr/>
          <p:nvPr/>
        </p:nvSpPr>
        <p:spPr>
          <a:xfrm>
            <a:off x="18086624" y="3829151"/>
            <a:ext cx="4961106" cy="15973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0B1F0E3-9683-2B49-8866-A09983691C66}"/>
              </a:ext>
            </a:extLst>
          </p:cNvPr>
          <p:cNvSpPr txBox="1"/>
          <p:nvPr/>
        </p:nvSpPr>
        <p:spPr>
          <a:xfrm>
            <a:off x="13282524" y="5815906"/>
            <a:ext cx="4260715" cy="6124754"/>
          </a:xfrm>
          <a:prstGeom prst="rect">
            <a:avLst/>
          </a:prstGeom>
          <a:noFill/>
        </p:spPr>
        <p:txBody>
          <a:bodyPr wrap="square" rtlCol="0" anchor="t">
            <a:spAutoFit/>
          </a:bodyPr>
          <a:lstStyle/>
          <a:p>
            <a:pPr algn="ctr">
              <a:spcAft>
                <a:spcPts val="3600"/>
              </a:spcAft>
            </a:pPr>
            <a:r>
              <a:rPr lang="en-US" sz="3600" b="1" dirty="0">
                <a:solidFill>
                  <a:schemeClr val="bg1"/>
                </a:solidFill>
              </a:rPr>
              <a:t>LEGAL CLAIM</a:t>
            </a:r>
            <a:br>
              <a:rPr lang="en-US" sz="3600" b="1" dirty="0"/>
            </a:br>
            <a:r>
              <a:rPr lang="en-US" sz="3200" dirty="0">
                <a:solidFill>
                  <a:schemeClr val="bg1"/>
                </a:solidFill>
              </a:rPr>
              <a:t>Private Institution (Balance Sheet Liability)</a:t>
            </a:r>
          </a:p>
          <a:p>
            <a:pPr algn="ctr">
              <a:spcAft>
                <a:spcPts val="3600"/>
              </a:spcAft>
            </a:pPr>
            <a:r>
              <a:rPr lang="en-US" sz="3600" b="1" dirty="0">
                <a:solidFill>
                  <a:schemeClr val="bg1"/>
                </a:solidFill>
              </a:rPr>
              <a:t>BACKING</a:t>
            </a:r>
            <a:br>
              <a:rPr lang="en-US" sz="3600" b="1" dirty="0"/>
            </a:br>
            <a:r>
              <a:rPr lang="en-US" sz="3200" dirty="0">
                <a:solidFill>
                  <a:schemeClr val="bg1"/>
                </a:solidFill>
              </a:rPr>
              <a:t>Reserve assets or the solvency of the Institution</a:t>
            </a:r>
            <a:endParaRPr lang="en-US" sz="3200" dirty="0">
              <a:solidFill>
                <a:schemeClr val="bg1"/>
              </a:solidFill>
              <a:cs typeface="Arial"/>
            </a:endParaRPr>
          </a:p>
          <a:p>
            <a:pPr algn="ctr">
              <a:spcAft>
                <a:spcPts val="7800"/>
              </a:spcAft>
            </a:pPr>
            <a:r>
              <a:rPr lang="en-US" sz="3600" b="1" dirty="0">
                <a:solidFill>
                  <a:schemeClr val="bg1"/>
                </a:solidFill>
              </a:rPr>
              <a:t>CONVERTIBILITY</a:t>
            </a:r>
            <a:br>
              <a:rPr lang="en-US" sz="3600" b="1" dirty="0"/>
            </a:br>
            <a:r>
              <a:rPr lang="en-US" sz="3200" dirty="0">
                <a:solidFill>
                  <a:schemeClr val="bg1"/>
                </a:solidFill>
              </a:rPr>
              <a:t>Market Rates</a:t>
            </a:r>
            <a:endParaRPr lang="en-US" sz="3200" dirty="0">
              <a:solidFill>
                <a:schemeClr val="bg1"/>
              </a:solidFill>
              <a:cs typeface="Arial"/>
            </a:endParaRPr>
          </a:p>
        </p:txBody>
      </p:sp>
      <p:sp>
        <p:nvSpPr>
          <p:cNvPr id="10" name="TextBox 9">
            <a:extLst>
              <a:ext uri="{FF2B5EF4-FFF2-40B4-BE49-F238E27FC236}">
                <a16:creationId xmlns:a16="http://schemas.microsoft.com/office/drawing/2014/main" id="{2B357548-6264-9E4C-BAFA-77FB49406E6C}"/>
              </a:ext>
            </a:extLst>
          </p:cNvPr>
          <p:cNvSpPr txBox="1"/>
          <p:nvPr/>
        </p:nvSpPr>
        <p:spPr>
          <a:xfrm>
            <a:off x="18417364" y="5815906"/>
            <a:ext cx="4260715" cy="6140142"/>
          </a:xfrm>
          <a:prstGeom prst="rect">
            <a:avLst/>
          </a:prstGeom>
          <a:noFill/>
        </p:spPr>
        <p:txBody>
          <a:bodyPr wrap="square" rtlCol="0" anchor="t">
            <a:spAutoFit/>
          </a:bodyPr>
          <a:lstStyle/>
          <a:p>
            <a:pPr algn="ctr">
              <a:spcAft>
                <a:spcPts val="7800"/>
              </a:spcAft>
            </a:pPr>
            <a:r>
              <a:rPr lang="en-US" sz="3600" b="1" dirty="0">
                <a:solidFill>
                  <a:schemeClr val="bg1"/>
                </a:solidFill>
              </a:rPr>
              <a:t>LEGAL CLAIM</a:t>
            </a:r>
            <a:br>
              <a:rPr lang="en-US" sz="3600" b="1" dirty="0"/>
            </a:br>
            <a:r>
              <a:rPr lang="en-US" sz="3200" dirty="0">
                <a:solidFill>
                  <a:schemeClr val="bg1"/>
                </a:solidFill>
              </a:rPr>
              <a:t>Foreign Central Bank</a:t>
            </a:r>
          </a:p>
          <a:p>
            <a:pPr algn="ctr">
              <a:spcAft>
                <a:spcPts val="7200"/>
              </a:spcAft>
            </a:pPr>
            <a:r>
              <a:rPr lang="en-US" sz="3600" b="1" dirty="0">
                <a:solidFill>
                  <a:schemeClr val="bg1"/>
                </a:solidFill>
                <a:ea typeface="+mn-lt"/>
                <a:cs typeface="+mn-lt"/>
              </a:rPr>
              <a:t>BACKING</a:t>
            </a:r>
            <a:br>
              <a:rPr lang="en-US" sz="3600" b="1" dirty="0">
                <a:solidFill>
                  <a:schemeClr val="bg1"/>
                </a:solidFill>
                <a:ea typeface="+mn-lt"/>
                <a:cs typeface="+mn-lt"/>
              </a:rPr>
            </a:br>
            <a:r>
              <a:rPr lang="en-US" sz="3200" dirty="0">
                <a:solidFill>
                  <a:schemeClr val="bg1"/>
                </a:solidFill>
                <a:ea typeface="+mn-lt"/>
                <a:cs typeface="+mn-lt"/>
              </a:rPr>
              <a:t>Guaranteed by the Foreign Central Bank</a:t>
            </a:r>
            <a:endParaRPr lang="en-US" sz="3600" dirty="0">
              <a:solidFill>
                <a:schemeClr val="bg1"/>
              </a:solidFill>
            </a:endParaRPr>
          </a:p>
          <a:p>
            <a:pPr algn="ctr">
              <a:spcAft>
                <a:spcPts val="3000"/>
              </a:spcAft>
            </a:pPr>
            <a:r>
              <a:rPr lang="en-US" sz="3600" b="1" dirty="0">
                <a:solidFill>
                  <a:schemeClr val="bg1"/>
                </a:solidFill>
              </a:rPr>
              <a:t>CONVERIBILITY</a:t>
            </a:r>
            <a:br>
              <a:rPr lang="en-US" sz="3600" b="1" dirty="0"/>
            </a:br>
            <a:r>
              <a:rPr lang="en-US" sz="3200" dirty="0">
                <a:solidFill>
                  <a:schemeClr val="bg1"/>
                </a:solidFill>
              </a:rPr>
              <a:t>Through Foreign Exchange</a:t>
            </a:r>
            <a:endParaRPr lang="en-US" sz="3200" dirty="0">
              <a:solidFill>
                <a:schemeClr val="bg1"/>
              </a:solidFill>
              <a:cs typeface="Arial"/>
            </a:endParaRPr>
          </a:p>
        </p:txBody>
      </p:sp>
      <p:sp>
        <p:nvSpPr>
          <p:cNvPr id="13" name="TextBox 12">
            <a:extLst>
              <a:ext uri="{FF2B5EF4-FFF2-40B4-BE49-F238E27FC236}">
                <a16:creationId xmlns:a16="http://schemas.microsoft.com/office/drawing/2014/main" id="{8A321F70-D33E-624F-98FE-F6B1B720A491}"/>
              </a:ext>
            </a:extLst>
          </p:cNvPr>
          <p:cNvSpPr txBox="1"/>
          <p:nvPr/>
        </p:nvSpPr>
        <p:spPr>
          <a:xfrm>
            <a:off x="13017923" y="4209123"/>
            <a:ext cx="4878259" cy="923330"/>
          </a:xfrm>
          <a:prstGeom prst="rect">
            <a:avLst/>
          </a:prstGeom>
          <a:noFill/>
        </p:spPr>
        <p:txBody>
          <a:bodyPr wrap="none" rtlCol="0" anchor="t">
            <a:spAutoFit/>
          </a:bodyPr>
          <a:lstStyle/>
          <a:p>
            <a:r>
              <a:rPr lang="en-US" sz="5400" b="1" dirty="0">
                <a:solidFill>
                  <a:schemeClr val="bg1"/>
                </a:solidFill>
                <a:cs typeface="Arial"/>
              </a:rPr>
              <a:t>Private Money</a:t>
            </a:r>
          </a:p>
        </p:txBody>
      </p:sp>
      <p:sp>
        <p:nvSpPr>
          <p:cNvPr id="14" name="TextBox 13">
            <a:extLst>
              <a:ext uri="{FF2B5EF4-FFF2-40B4-BE49-F238E27FC236}">
                <a16:creationId xmlns:a16="http://schemas.microsoft.com/office/drawing/2014/main" id="{D1C6983D-06DB-0C49-AD0E-922EC2319664}"/>
              </a:ext>
            </a:extLst>
          </p:cNvPr>
          <p:cNvSpPr txBox="1"/>
          <p:nvPr/>
        </p:nvSpPr>
        <p:spPr>
          <a:xfrm>
            <a:off x="18076189" y="4148318"/>
            <a:ext cx="4916731" cy="923330"/>
          </a:xfrm>
          <a:prstGeom prst="rect">
            <a:avLst/>
          </a:prstGeom>
          <a:noFill/>
        </p:spPr>
        <p:txBody>
          <a:bodyPr wrap="none" rtlCol="0">
            <a:spAutoFit/>
          </a:bodyPr>
          <a:lstStyle/>
          <a:p>
            <a:r>
              <a:rPr lang="en-US" sz="5400" b="1" dirty="0">
                <a:solidFill>
                  <a:schemeClr val="bg1"/>
                </a:solidFill>
              </a:rPr>
              <a:t>Foreign CBDC</a:t>
            </a:r>
          </a:p>
        </p:txBody>
      </p:sp>
      <p:sp>
        <p:nvSpPr>
          <p:cNvPr id="20" name="Rectangle 19">
            <a:extLst>
              <a:ext uri="{FF2B5EF4-FFF2-40B4-BE49-F238E27FC236}">
                <a16:creationId xmlns:a16="http://schemas.microsoft.com/office/drawing/2014/main" id="{A647FC03-1D2D-FE4A-B9DD-3C83AD6A78F4}"/>
              </a:ext>
            </a:extLst>
          </p:cNvPr>
          <p:cNvSpPr/>
          <p:nvPr/>
        </p:nvSpPr>
        <p:spPr>
          <a:xfrm>
            <a:off x="7778034" y="5426492"/>
            <a:ext cx="4961106" cy="7046516"/>
          </a:xfrm>
          <a:prstGeom prst="rect">
            <a:avLst/>
          </a:prstGeom>
          <a:solidFill>
            <a:srgbClr val="0091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458248D-F507-FA45-A03D-4D35921A7F41}"/>
              </a:ext>
            </a:extLst>
          </p:cNvPr>
          <p:cNvSpPr/>
          <p:nvPr/>
        </p:nvSpPr>
        <p:spPr>
          <a:xfrm>
            <a:off x="7778034" y="3829151"/>
            <a:ext cx="4961106" cy="15973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84B33AC-CA28-724B-A12F-05734A48D15A}"/>
              </a:ext>
            </a:extLst>
          </p:cNvPr>
          <p:cNvSpPr txBox="1"/>
          <p:nvPr/>
        </p:nvSpPr>
        <p:spPr>
          <a:xfrm>
            <a:off x="8128229" y="5815906"/>
            <a:ext cx="4260715" cy="6401753"/>
          </a:xfrm>
          <a:prstGeom prst="rect">
            <a:avLst/>
          </a:prstGeom>
          <a:noFill/>
        </p:spPr>
        <p:txBody>
          <a:bodyPr wrap="square" rtlCol="0" anchor="t">
            <a:spAutoFit/>
          </a:bodyPr>
          <a:lstStyle/>
          <a:p>
            <a:pPr algn="ctr">
              <a:spcAft>
                <a:spcPts val="7800"/>
              </a:spcAft>
            </a:pPr>
            <a:r>
              <a:rPr lang="en-US" sz="3600" b="1" dirty="0">
                <a:solidFill>
                  <a:schemeClr val="bg1"/>
                </a:solidFill>
              </a:rPr>
              <a:t>LEGAL CLAIM</a:t>
            </a:r>
            <a:br>
              <a:rPr lang="en-US" sz="3600" b="1" dirty="0"/>
            </a:br>
            <a:r>
              <a:rPr lang="en-US" sz="3200" dirty="0">
                <a:solidFill>
                  <a:schemeClr val="bg1"/>
                </a:solidFill>
              </a:rPr>
              <a:t>Central Bank</a:t>
            </a:r>
          </a:p>
          <a:p>
            <a:pPr algn="ctr">
              <a:spcAft>
                <a:spcPts val="5400"/>
              </a:spcAft>
            </a:pPr>
            <a:r>
              <a:rPr lang="en-US" sz="3600" b="1" dirty="0">
                <a:solidFill>
                  <a:schemeClr val="bg1"/>
                </a:solidFill>
              </a:rPr>
              <a:t>BACKING</a:t>
            </a:r>
            <a:br>
              <a:rPr lang="en-US" sz="3600" b="1" dirty="0"/>
            </a:br>
            <a:r>
              <a:rPr lang="en-US" sz="3200" dirty="0">
                <a:solidFill>
                  <a:schemeClr val="bg1"/>
                </a:solidFill>
              </a:rPr>
              <a:t>Guaranteed by the Central Bank</a:t>
            </a:r>
            <a:endParaRPr lang="en-US" sz="3200" dirty="0">
              <a:solidFill>
                <a:schemeClr val="bg1"/>
              </a:solidFill>
              <a:cs typeface="Arial"/>
            </a:endParaRPr>
          </a:p>
          <a:p>
            <a:pPr algn="ctr">
              <a:spcAft>
                <a:spcPts val="7800"/>
              </a:spcAft>
            </a:pPr>
            <a:r>
              <a:rPr lang="en-US" sz="3600" b="1" dirty="0">
                <a:solidFill>
                  <a:schemeClr val="bg1"/>
                </a:solidFill>
              </a:rPr>
              <a:t>CONVERTIBILITY</a:t>
            </a:r>
            <a:br>
              <a:rPr lang="en-US" sz="3600" b="1" dirty="0"/>
            </a:br>
            <a:r>
              <a:rPr lang="en-US" sz="3200" dirty="0">
                <a:solidFill>
                  <a:schemeClr val="bg1"/>
                </a:solidFill>
              </a:rPr>
              <a:t>Domestically at par with fiat banknotes and coins</a:t>
            </a:r>
            <a:endParaRPr lang="en-US" sz="3200" dirty="0">
              <a:solidFill>
                <a:schemeClr val="bg1"/>
              </a:solidFill>
              <a:cs typeface="Arial"/>
            </a:endParaRPr>
          </a:p>
        </p:txBody>
      </p:sp>
      <p:sp>
        <p:nvSpPr>
          <p:cNvPr id="28" name="TextBox 27">
            <a:extLst>
              <a:ext uri="{FF2B5EF4-FFF2-40B4-BE49-F238E27FC236}">
                <a16:creationId xmlns:a16="http://schemas.microsoft.com/office/drawing/2014/main" id="{008928B4-66DF-4C4E-8D5B-DC30B065ACBA}"/>
              </a:ext>
            </a:extLst>
          </p:cNvPr>
          <p:cNvSpPr txBox="1"/>
          <p:nvPr/>
        </p:nvSpPr>
        <p:spPr>
          <a:xfrm>
            <a:off x="7984399" y="4209123"/>
            <a:ext cx="4455066" cy="923330"/>
          </a:xfrm>
          <a:prstGeom prst="rect">
            <a:avLst/>
          </a:prstGeom>
          <a:noFill/>
        </p:spPr>
        <p:txBody>
          <a:bodyPr wrap="none" rtlCol="0" anchor="t">
            <a:spAutoFit/>
          </a:bodyPr>
          <a:lstStyle/>
          <a:p>
            <a:r>
              <a:rPr lang="en-US" sz="5400" b="1" dirty="0">
                <a:solidFill>
                  <a:schemeClr val="bg1"/>
                </a:solidFill>
                <a:cs typeface="Arial"/>
              </a:rPr>
              <a:t>Central Bank</a:t>
            </a:r>
          </a:p>
        </p:txBody>
      </p:sp>
      <p:pic>
        <p:nvPicPr>
          <p:cNvPr id="29" name="Picture 28">
            <a:extLst>
              <a:ext uri="{FF2B5EF4-FFF2-40B4-BE49-F238E27FC236}">
                <a16:creationId xmlns:a16="http://schemas.microsoft.com/office/drawing/2014/main" id="{C2F3BEB1-71D0-3047-B8BF-FDE1D5661D4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13733705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6039B-E0A9-0043-A29E-217573A013F7}"/>
              </a:ext>
            </a:extLst>
          </p:cNvPr>
          <p:cNvSpPr>
            <a:spLocks noGrp="1"/>
          </p:cNvSpPr>
          <p:nvPr>
            <p:ph type="title"/>
          </p:nvPr>
        </p:nvSpPr>
        <p:spPr>
          <a:xfrm>
            <a:off x="1676619" y="730251"/>
            <a:ext cx="21033938" cy="1861650"/>
          </a:xfrm>
        </p:spPr>
        <p:txBody>
          <a:bodyPr>
            <a:normAutofit/>
          </a:bodyPr>
          <a:lstStyle/>
          <a:p>
            <a:r>
              <a:rPr lang="en-US" sz="5400" dirty="0"/>
              <a:t>Settlement of payments across the Public / Private domains</a:t>
            </a:r>
          </a:p>
        </p:txBody>
      </p:sp>
      <p:sp>
        <p:nvSpPr>
          <p:cNvPr id="20" name="TextBox 19">
            <a:extLst>
              <a:ext uri="{FF2B5EF4-FFF2-40B4-BE49-F238E27FC236}">
                <a16:creationId xmlns:a16="http://schemas.microsoft.com/office/drawing/2014/main" id="{0C06B809-05FA-F743-91E5-30F8A413C915}"/>
              </a:ext>
            </a:extLst>
          </p:cNvPr>
          <p:cNvSpPr txBox="1"/>
          <p:nvPr/>
        </p:nvSpPr>
        <p:spPr>
          <a:xfrm>
            <a:off x="484567" y="2456054"/>
            <a:ext cx="23394744" cy="707886"/>
          </a:xfrm>
          <a:prstGeom prst="rect">
            <a:avLst/>
          </a:prstGeom>
          <a:noFill/>
        </p:spPr>
        <p:txBody>
          <a:bodyPr wrap="square" rtlCol="0">
            <a:spAutoFit/>
          </a:bodyPr>
          <a:lstStyle/>
          <a:p>
            <a:pPr defTabSz="1828800">
              <a:defRPr/>
            </a:pPr>
            <a:r>
              <a:rPr lang="en-US" sz="4000" b="1" dirty="0">
                <a:solidFill>
                  <a:prstClr val="black"/>
                </a:solidFill>
                <a:latin typeface="Avenir Heavy" panose="02000503020000020003" pitchFamily="2" charset="0"/>
              </a:rPr>
              <a:t>FSP A provides the back-office function to reconcile their settlement ledger with CBDC reserves</a:t>
            </a:r>
          </a:p>
        </p:txBody>
      </p:sp>
      <p:pic>
        <p:nvPicPr>
          <p:cNvPr id="50" name="Picture 49">
            <a:extLst>
              <a:ext uri="{FF2B5EF4-FFF2-40B4-BE49-F238E27FC236}">
                <a16:creationId xmlns:a16="http://schemas.microsoft.com/office/drawing/2014/main" id="{F7A9C897-5AFC-254C-95E2-2A896CFF67A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16" name="Rounded Rectangle 15">
            <a:extLst>
              <a:ext uri="{FF2B5EF4-FFF2-40B4-BE49-F238E27FC236}">
                <a16:creationId xmlns:a16="http://schemas.microsoft.com/office/drawing/2014/main" id="{48CCC4E5-661C-6B48-9708-C740DF5759C1}"/>
              </a:ext>
            </a:extLst>
          </p:cNvPr>
          <p:cNvSpPr/>
          <p:nvPr/>
        </p:nvSpPr>
        <p:spPr>
          <a:xfrm>
            <a:off x="10554361" y="4295358"/>
            <a:ext cx="4151193" cy="7642452"/>
          </a:xfrm>
          <a:prstGeom prst="roundRect">
            <a:avLst/>
          </a:prstGeom>
          <a:solidFill>
            <a:schemeClr val="bg1">
              <a:alpha val="95000"/>
            </a:schemeClr>
          </a:solidFill>
          <a:ln w="19050">
            <a:solidFill>
              <a:srgbClr val="FF0000"/>
            </a:solidFill>
            <a:prstDash val="solid"/>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1" forceAA="0" compatLnSpc="1">
            <a:prstTxWarp prst="textNoShape">
              <a:avLst/>
            </a:prstTxWarp>
            <a:noAutofit/>
          </a:bodyPr>
          <a:lstStyle/>
          <a:p>
            <a:pPr algn="ctr" defTabSz="1828800">
              <a:defRPr/>
            </a:pPr>
            <a:endParaRPr lang="en-US" sz="3600" b="1" dirty="0">
              <a:solidFill>
                <a:prstClr val="black"/>
              </a:solidFill>
              <a:latin typeface="Arial" panose="020B0604020202020204" pitchFamily="34" charset="0"/>
              <a:cs typeface="Arial" panose="020B0604020202020204" pitchFamily="34" charset="0"/>
            </a:endParaRPr>
          </a:p>
          <a:p>
            <a:pPr algn="ctr" defTabSz="1828800">
              <a:defRPr/>
            </a:pPr>
            <a:endParaRPr lang="en-US" sz="3600" b="1" dirty="0">
              <a:solidFill>
                <a:prstClr val="black"/>
              </a:solidFill>
              <a:latin typeface="Arial" panose="020B0604020202020204" pitchFamily="34" charset="0"/>
              <a:cs typeface="Arial" panose="020B0604020202020204" pitchFamily="34" charset="0"/>
            </a:endParaRPr>
          </a:p>
          <a:p>
            <a:pPr algn="ctr" defTabSz="1828800">
              <a:defRPr/>
            </a:pPr>
            <a:endParaRPr lang="en-US" sz="3600" b="1" dirty="0">
              <a:solidFill>
                <a:prstClr val="black"/>
              </a:solidFill>
              <a:latin typeface="Arial" panose="020B0604020202020204" pitchFamily="34" charset="0"/>
              <a:cs typeface="Arial" panose="020B0604020202020204" pitchFamily="34" charset="0"/>
            </a:endParaRPr>
          </a:p>
          <a:p>
            <a:pPr algn="ctr" defTabSz="1828800">
              <a:defRPr/>
            </a:pPr>
            <a:endParaRPr lang="en-US" sz="3600" b="1" dirty="0">
              <a:solidFill>
                <a:prstClr val="black"/>
              </a:solidFill>
              <a:latin typeface="Arial" panose="020B0604020202020204" pitchFamily="34" charset="0"/>
              <a:cs typeface="Arial" panose="020B0604020202020204" pitchFamily="34" charset="0"/>
            </a:endParaRPr>
          </a:p>
          <a:p>
            <a:pPr algn="ctr" defTabSz="1828800">
              <a:defRPr/>
            </a:pPr>
            <a:endParaRPr lang="en-US" sz="3600" b="1" dirty="0">
              <a:solidFill>
                <a:prstClr val="black"/>
              </a:solidFill>
              <a:latin typeface="Arial" panose="020B0604020202020204" pitchFamily="34" charset="0"/>
              <a:cs typeface="Arial" panose="020B0604020202020204" pitchFamily="34" charset="0"/>
            </a:endParaRPr>
          </a:p>
          <a:p>
            <a:pPr algn="ctr" defTabSz="1828800">
              <a:defRPr/>
            </a:pPr>
            <a:r>
              <a:rPr lang="en-US" sz="3600" b="1" dirty="0">
                <a:solidFill>
                  <a:prstClr val="black"/>
                </a:solidFill>
                <a:latin typeface="Arial" panose="020B0604020202020204" pitchFamily="34" charset="0"/>
                <a:cs typeface="Arial" panose="020B0604020202020204" pitchFamily="34" charset="0"/>
              </a:rPr>
              <a:t>Settlement</a:t>
            </a:r>
          </a:p>
          <a:p>
            <a:pPr algn="ctr" defTabSz="1828800">
              <a:defRPr/>
            </a:pPr>
            <a:r>
              <a:rPr lang="en-US" sz="3600" b="1" dirty="0">
                <a:solidFill>
                  <a:prstClr val="black"/>
                </a:solidFill>
                <a:latin typeface="Arial" panose="020B0604020202020204" pitchFamily="34" charset="0"/>
                <a:cs typeface="Arial" panose="020B0604020202020204" pitchFamily="34" charset="0"/>
              </a:rPr>
              <a:t>Provider</a:t>
            </a:r>
          </a:p>
        </p:txBody>
      </p:sp>
      <p:sp>
        <p:nvSpPr>
          <p:cNvPr id="6" name="Rounded Rectangle 5">
            <a:extLst>
              <a:ext uri="{FF2B5EF4-FFF2-40B4-BE49-F238E27FC236}">
                <a16:creationId xmlns:a16="http://schemas.microsoft.com/office/drawing/2014/main" id="{C3560D5B-7CAA-D543-A2A6-8D9E2773F1CC}"/>
              </a:ext>
            </a:extLst>
          </p:cNvPr>
          <p:cNvSpPr/>
          <p:nvPr/>
        </p:nvSpPr>
        <p:spPr>
          <a:xfrm>
            <a:off x="3424918" y="8404985"/>
            <a:ext cx="6096663" cy="3356580"/>
          </a:xfrm>
          <a:prstGeom prst="roundRect">
            <a:avLst/>
          </a:prstGeom>
          <a:solidFill>
            <a:schemeClr val="bg1">
              <a:alpha val="95000"/>
            </a:schemeClr>
          </a:solidFill>
          <a:ln w="19050">
            <a:solidFill>
              <a:srgbClr val="3491CA"/>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defTabSz="1828800">
              <a:defRPr/>
            </a:pPr>
            <a:endParaRPr lang="en-US" sz="3600">
              <a:solidFill>
                <a:prstClr val="white"/>
              </a:solidFill>
              <a:latin typeface="Calibri" panose="020F0502020204030204"/>
            </a:endParaRPr>
          </a:p>
        </p:txBody>
      </p:sp>
      <p:sp>
        <p:nvSpPr>
          <p:cNvPr id="7" name="Text Box 63">
            <a:extLst>
              <a:ext uri="{FF2B5EF4-FFF2-40B4-BE49-F238E27FC236}">
                <a16:creationId xmlns:a16="http://schemas.microsoft.com/office/drawing/2014/main" id="{A1FCF04C-B8E5-8843-83E5-8670A4B1233F}"/>
              </a:ext>
            </a:extLst>
          </p:cNvPr>
          <p:cNvSpPr txBox="1"/>
          <p:nvPr/>
        </p:nvSpPr>
        <p:spPr>
          <a:xfrm>
            <a:off x="5577150" y="8283435"/>
            <a:ext cx="1792198" cy="954107"/>
          </a:xfrm>
          <a:prstGeom prst="rect">
            <a:avLst/>
          </a:prstGeom>
          <a:noFill/>
        </p:spPr>
        <p:txBody>
          <a:bodyPr wrap="square" rtlCol="0">
            <a:spAutoFit/>
          </a:bodyPr>
          <a:lstStyle/>
          <a:p>
            <a:pPr algn="ctr" defTabSz="1828800">
              <a:defRPr/>
            </a:pPr>
            <a:r>
              <a:rPr lang="en-US" sz="5600" dirty="0">
                <a:solidFill>
                  <a:srgbClr val="3491CA"/>
                </a:solidFill>
                <a:latin typeface="Times New Roman" panose="02020603050405020304" pitchFamily="18" charset="0"/>
                <a:ea typeface="Baskerville" charset="0"/>
                <a:cs typeface="Times New Roman" panose="02020603050405020304" pitchFamily="18" charset="0"/>
              </a:rPr>
              <a:t>g</a:t>
            </a:r>
            <a:r>
              <a:rPr lang="en-US" sz="5600" dirty="0">
                <a:solidFill>
                  <a:srgbClr val="3D3D3D"/>
                </a:solidFill>
                <a:latin typeface="Times New Roman" panose="02020603050405020304" pitchFamily="18" charset="0"/>
                <a:ea typeface="Baskerville" charset="0"/>
                <a:cs typeface="Times New Roman" panose="02020603050405020304" pitchFamily="18" charset="0"/>
              </a:rPr>
              <a:t>smt</a:t>
            </a:r>
            <a:endParaRPr lang="en-US" sz="5600" dirty="0">
              <a:solidFill>
                <a:prstClr val="black"/>
              </a:solidFill>
              <a:latin typeface="Times New Roman" panose="02020603050405020304" pitchFamily="18" charset="0"/>
              <a:ea typeface="Calibri" charset="0"/>
              <a:cs typeface="Times New Roman" panose="02020603050405020304" pitchFamily="18" charset="0"/>
            </a:endParaRPr>
          </a:p>
        </p:txBody>
      </p:sp>
      <p:sp>
        <p:nvSpPr>
          <p:cNvPr id="8" name="Rounded Rectangle 7">
            <a:extLst>
              <a:ext uri="{FF2B5EF4-FFF2-40B4-BE49-F238E27FC236}">
                <a16:creationId xmlns:a16="http://schemas.microsoft.com/office/drawing/2014/main" id="{4FB67101-6A16-0140-A17B-9BDFF7886B23}"/>
              </a:ext>
            </a:extLst>
          </p:cNvPr>
          <p:cNvSpPr/>
          <p:nvPr/>
        </p:nvSpPr>
        <p:spPr>
          <a:xfrm>
            <a:off x="15438021" y="4328437"/>
            <a:ext cx="4937760" cy="3998548"/>
          </a:xfrm>
          <a:prstGeom prst="roundRect">
            <a:avLst/>
          </a:prstGeom>
          <a:solidFill>
            <a:schemeClr val="bg1">
              <a:alpha val="95000"/>
            </a:schemeClr>
          </a:solidFill>
          <a:ln w="19050">
            <a:solidFill>
              <a:schemeClr val="accent6">
                <a:lumMod val="75000"/>
              </a:schemeClr>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algn="ctr" defTabSz="1828800">
              <a:defRPr/>
            </a:pPr>
            <a:r>
              <a:rPr lang="en-US" sz="3200" b="1" dirty="0">
                <a:solidFill>
                  <a:prstClr val="black"/>
                </a:solidFill>
                <a:latin typeface="Arial" panose="020B0604020202020204" pitchFamily="34" charset="0"/>
                <a:cs typeface="Arial" panose="020B0604020202020204" pitchFamily="34" charset="0"/>
              </a:rPr>
              <a:t>Ledger-based Payment System</a:t>
            </a:r>
          </a:p>
        </p:txBody>
      </p:sp>
      <p:pic>
        <p:nvPicPr>
          <p:cNvPr id="9" name="Picture 8">
            <a:extLst>
              <a:ext uri="{FF2B5EF4-FFF2-40B4-BE49-F238E27FC236}">
                <a16:creationId xmlns:a16="http://schemas.microsoft.com/office/drawing/2014/main" id="{8ED4A861-1BA3-2247-BE72-E7981EC57BDF}"/>
              </a:ext>
            </a:extLst>
          </p:cNvPr>
          <p:cNvPicPr>
            <a:picLocks noChangeAspect="1"/>
          </p:cNvPicPr>
          <p:nvPr/>
        </p:nvPicPr>
        <p:blipFill>
          <a:blip r:embed="rId3">
            <a:duotone>
              <a:prstClr val="black"/>
              <a:schemeClr val="accent1">
                <a:tint val="45000"/>
                <a:satMod val="400000"/>
              </a:schemeClr>
            </a:duotone>
          </a:blip>
          <a:stretch>
            <a:fillRect/>
          </a:stretch>
        </p:blipFill>
        <p:spPr>
          <a:xfrm>
            <a:off x="18841993" y="6916305"/>
            <a:ext cx="914400" cy="914400"/>
          </a:xfrm>
          <a:prstGeom prst="rect">
            <a:avLst/>
          </a:prstGeom>
        </p:spPr>
      </p:pic>
      <p:sp>
        <p:nvSpPr>
          <p:cNvPr id="11" name="ZoneTexte 18">
            <a:extLst>
              <a:ext uri="{FF2B5EF4-FFF2-40B4-BE49-F238E27FC236}">
                <a16:creationId xmlns:a16="http://schemas.microsoft.com/office/drawing/2014/main" id="{4E3C09EE-2983-5F43-BBA5-8F79582F0875}"/>
              </a:ext>
            </a:extLst>
          </p:cNvPr>
          <p:cNvSpPr txBox="1"/>
          <p:nvPr/>
        </p:nvSpPr>
        <p:spPr>
          <a:xfrm>
            <a:off x="18327739" y="5768202"/>
            <a:ext cx="1717800" cy="954107"/>
          </a:xfrm>
          <a:prstGeom prst="rect">
            <a:avLst/>
          </a:prstGeom>
          <a:noFill/>
        </p:spPr>
        <p:txBody>
          <a:bodyPr wrap="square" rtlCol="0">
            <a:spAutoFit/>
          </a:bodyPr>
          <a:lstStyle/>
          <a:p>
            <a:pPr algn="ctr" defTabSz="1828800">
              <a:defRPr/>
            </a:pPr>
            <a:r>
              <a:rPr lang="en-US" sz="2800" dirty="0">
                <a:solidFill>
                  <a:prstClr val="black"/>
                </a:solidFill>
                <a:latin typeface="Arial" panose="020B0604020202020204" pitchFamily="34" charset="0"/>
                <a:cs typeface="Arial" panose="020B0604020202020204" pitchFamily="34" charset="0"/>
              </a:rPr>
              <a:t>Bob’s Account</a:t>
            </a:r>
          </a:p>
        </p:txBody>
      </p:sp>
      <p:pic>
        <p:nvPicPr>
          <p:cNvPr id="36" name="Picture 35">
            <a:extLst>
              <a:ext uri="{FF2B5EF4-FFF2-40B4-BE49-F238E27FC236}">
                <a16:creationId xmlns:a16="http://schemas.microsoft.com/office/drawing/2014/main" id="{A2D1F253-2F2F-774D-9AEE-62B6CEDBABC2}"/>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108894" y="9319782"/>
            <a:ext cx="1097280" cy="1097280"/>
          </a:xfrm>
          <a:prstGeom prst="rect">
            <a:avLst/>
          </a:prstGeom>
        </p:spPr>
      </p:pic>
      <p:sp>
        <p:nvSpPr>
          <p:cNvPr id="37" name="ZoneTexte 18">
            <a:extLst>
              <a:ext uri="{FF2B5EF4-FFF2-40B4-BE49-F238E27FC236}">
                <a16:creationId xmlns:a16="http://schemas.microsoft.com/office/drawing/2014/main" id="{EA27C1D6-30C5-2C40-B1AC-01179326534D}"/>
              </a:ext>
            </a:extLst>
          </p:cNvPr>
          <p:cNvSpPr txBox="1"/>
          <p:nvPr/>
        </p:nvSpPr>
        <p:spPr>
          <a:xfrm>
            <a:off x="3506430" y="10394646"/>
            <a:ext cx="1703784" cy="954107"/>
          </a:xfrm>
          <a:prstGeom prst="rect">
            <a:avLst/>
          </a:prstGeom>
          <a:noFill/>
        </p:spPr>
        <p:txBody>
          <a:bodyPr wrap="square" rtlCol="0">
            <a:spAutoFit/>
          </a:bodyPr>
          <a:lstStyle/>
          <a:p>
            <a:pPr algn="r" defTabSz="1828800">
              <a:defRPr/>
            </a:pPr>
            <a:r>
              <a:rPr lang="en-US" sz="2800" dirty="0">
                <a:solidFill>
                  <a:prstClr val="black"/>
                </a:solidFill>
                <a:latin typeface="Arial" panose="020B0604020202020204" pitchFamily="34" charset="0"/>
                <a:cs typeface="Arial" panose="020B0604020202020204" pitchFamily="34" charset="0"/>
              </a:rPr>
              <a:t>Alice’s Wallet</a:t>
            </a:r>
          </a:p>
        </p:txBody>
      </p:sp>
      <p:pic>
        <p:nvPicPr>
          <p:cNvPr id="39" name="Picture 38">
            <a:extLst>
              <a:ext uri="{FF2B5EF4-FFF2-40B4-BE49-F238E27FC236}">
                <a16:creationId xmlns:a16="http://schemas.microsoft.com/office/drawing/2014/main" id="{C51C09B0-671A-C34F-AE79-BDCE27C8C1AA}"/>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7778789" y="9248308"/>
            <a:ext cx="1097280" cy="1097280"/>
          </a:xfrm>
          <a:prstGeom prst="rect">
            <a:avLst/>
          </a:prstGeom>
        </p:spPr>
      </p:pic>
      <p:sp>
        <p:nvSpPr>
          <p:cNvPr id="40" name="ZoneTexte 18">
            <a:extLst>
              <a:ext uri="{FF2B5EF4-FFF2-40B4-BE49-F238E27FC236}">
                <a16:creationId xmlns:a16="http://schemas.microsoft.com/office/drawing/2014/main" id="{0600C33C-F04F-0A4B-9C13-70B687BBF532}"/>
              </a:ext>
            </a:extLst>
          </p:cNvPr>
          <p:cNvSpPr txBox="1"/>
          <p:nvPr/>
        </p:nvSpPr>
        <p:spPr>
          <a:xfrm>
            <a:off x="7265708" y="10459199"/>
            <a:ext cx="2196764" cy="954107"/>
          </a:xfrm>
          <a:prstGeom prst="rect">
            <a:avLst/>
          </a:prstGeom>
          <a:noFill/>
        </p:spPr>
        <p:txBody>
          <a:bodyPr wrap="square" rtlCol="0">
            <a:spAutoFit/>
          </a:bodyPr>
          <a:lstStyle/>
          <a:p>
            <a:pPr algn="ctr" defTabSz="1828800">
              <a:defRPr/>
            </a:pPr>
            <a:r>
              <a:rPr lang="en-US" sz="2800" dirty="0">
                <a:solidFill>
                  <a:prstClr val="black"/>
                </a:solidFill>
                <a:latin typeface="Arial" panose="020B0604020202020204" pitchFamily="34" charset="0"/>
                <a:cs typeface="Arial" panose="020B0604020202020204" pitchFamily="34" charset="0"/>
              </a:rPr>
              <a:t>FSB A</a:t>
            </a:r>
          </a:p>
          <a:p>
            <a:pPr algn="ctr" defTabSz="1828800">
              <a:defRPr/>
            </a:pPr>
            <a:r>
              <a:rPr lang="en-US" sz="2800" dirty="0">
                <a:solidFill>
                  <a:prstClr val="black"/>
                </a:solidFill>
                <a:latin typeface="Arial" panose="020B0604020202020204" pitchFamily="34" charset="0"/>
                <a:cs typeface="Arial" panose="020B0604020202020204" pitchFamily="34" charset="0"/>
              </a:rPr>
              <a:t> </a:t>
            </a:r>
            <a:r>
              <a:rPr lang="en-US" sz="2800" dirty="0" err="1">
                <a:solidFill>
                  <a:prstClr val="black"/>
                </a:solidFill>
                <a:latin typeface="Arial" panose="020B0604020202020204" pitchFamily="34" charset="0"/>
                <a:cs typeface="Arial" panose="020B0604020202020204" pitchFamily="34" charset="0"/>
              </a:rPr>
              <a:t>dSafe</a:t>
            </a:r>
            <a:endParaRPr lang="en-US" sz="2800" dirty="0">
              <a:solidFill>
                <a:prstClr val="black"/>
              </a:solidFill>
              <a:latin typeface="Arial" panose="020B0604020202020204" pitchFamily="34" charset="0"/>
              <a:cs typeface="Arial" panose="020B0604020202020204" pitchFamily="34" charset="0"/>
            </a:endParaRPr>
          </a:p>
        </p:txBody>
      </p:sp>
      <p:sp>
        <p:nvSpPr>
          <p:cNvPr id="41" name="Left-Right Arrow 40">
            <a:extLst>
              <a:ext uri="{FF2B5EF4-FFF2-40B4-BE49-F238E27FC236}">
                <a16:creationId xmlns:a16="http://schemas.microsoft.com/office/drawing/2014/main" id="{E78CF6F1-7FAE-AC4A-BA61-B232EF829C5F}"/>
              </a:ext>
            </a:extLst>
          </p:cNvPr>
          <p:cNvSpPr/>
          <p:nvPr/>
        </p:nvSpPr>
        <p:spPr>
          <a:xfrm flipH="1">
            <a:off x="5326609" y="9556446"/>
            <a:ext cx="2304663" cy="485776"/>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pic>
        <p:nvPicPr>
          <p:cNvPr id="51" name="Picture 50">
            <a:extLst>
              <a:ext uri="{FF2B5EF4-FFF2-40B4-BE49-F238E27FC236}">
                <a16:creationId xmlns:a16="http://schemas.microsoft.com/office/drawing/2014/main" id="{7CD223A1-6817-0C4E-A950-A361FF70B5BA}"/>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0698050" y="5682462"/>
            <a:ext cx="2139922" cy="2139922"/>
          </a:xfrm>
          <a:prstGeom prst="rect">
            <a:avLst/>
          </a:prstGeom>
        </p:spPr>
      </p:pic>
      <p:pic>
        <p:nvPicPr>
          <p:cNvPr id="53" name="Picture 52">
            <a:extLst>
              <a:ext uri="{FF2B5EF4-FFF2-40B4-BE49-F238E27FC236}">
                <a16:creationId xmlns:a16="http://schemas.microsoft.com/office/drawing/2014/main" id="{D05604BC-91E1-D84B-83F6-1CFD74E0DA49}"/>
              </a:ext>
            </a:extLst>
          </p:cNvPr>
          <p:cNvPicPr>
            <a:picLocks noChangeAspect="1"/>
          </p:cNvPicPr>
          <p:nvPr/>
        </p:nvPicPr>
        <p:blipFill>
          <a:blip r:embed="rId3">
            <a:duotone>
              <a:prstClr val="black"/>
              <a:schemeClr val="accent1">
                <a:tint val="45000"/>
                <a:satMod val="400000"/>
              </a:schemeClr>
            </a:duotone>
          </a:blip>
          <a:stretch>
            <a:fillRect/>
          </a:stretch>
        </p:blipFill>
        <p:spPr>
          <a:xfrm>
            <a:off x="16077569" y="6945977"/>
            <a:ext cx="914400" cy="914400"/>
          </a:xfrm>
          <a:prstGeom prst="rect">
            <a:avLst/>
          </a:prstGeom>
        </p:spPr>
      </p:pic>
      <p:sp>
        <p:nvSpPr>
          <p:cNvPr id="54" name="ZoneTexte 18">
            <a:extLst>
              <a:ext uri="{FF2B5EF4-FFF2-40B4-BE49-F238E27FC236}">
                <a16:creationId xmlns:a16="http://schemas.microsoft.com/office/drawing/2014/main" id="{B165DF77-79A0-4F42-99C5-A09A16A9C297}"/>
              </a:ext>
            </a:extLst>
          </p:cNvPr>
          <p:cNvSpPr txBox="1"/>
          <p:nvPr/>
        </p:nvSpPr>
        <p:spPr>
          <a:xfrm>
            <a:off x="15621346" y="5776437"/>
            <a:ext cx="1717802" cy="954107"/>
          </a:xfrm>
          <a:prstGeom prst="rect">
            <a:avLst/>
          </a:prstGeom>
          <a:noFill/>
        </p:spPr>
        <p:txBody>
          <a:bodyPr wrap="square" rtlCol="0">
            <a:spAutoFit/>
          </a:bodyPr>
          <a:lstStyle/>
          <a:p>
            <a:pPr algn="ctr" defTabSz="1828800">
              <a:defRPr/>
            </a:pPr>
            <a:r>
              <a:rPr lang="en-US" sz="2800" dirty="0">
                <a:solidFill>
                  <a:prstClr val="black"/>
                </a:solidFill>
                <a:latin typeface="Arial" panose="020B0604020202020204" pitchFamily="34" charset="0"/>
                <a:cs typeface="Arial" panose="020B0604020202020204" pitchFamily="34" charset="0"/>
              </a:rPr>
              <a:t>FSP B  Ledger</a:t>
            </a:r>
          </a:p>
        </p:txBody>
      </p:sp>
      <p:sp>
        <p:nvSpPr>
          <p:cNvPr id="56" name="Left-Right Arrow 55">
            <a:extLst>
              <a:ext uri="{FF2B5EF4-FFF2-40B4-BE49-F238E27FC236}">
                <a16:creationId xmlns:a16="http://schemas.microsoft.com/office/drawing/2014/main" id="{F45A7E5F-2A35-7943-8E4F-C891C8631548}"/>
              </a:ext>
            </a:extLst>
          </p:cNvPr>
          <p:cNvSpPr/>
          <p:nvPr/>
        </p:nvSpPr>
        <p:spPr>
          <a:xfrm flipH="1">
            <a:off x="17191299" y="6990472"/>
            <a:ext cx="1451364" cy="588774"/>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pic>
        <p:nvPicPr>
          <p:cNvPr id="57" name="Picture 56">
            <a:extLst>
              <a:ext uri="{FF2B5EF4-FFF2-40B4-BE49-F238E27FC236}">
                <a16:creationId xmlns:a16="http://schemas.microsoft.com/office/drawing/2014/main" id="{4D677E05-39B8-B240-8436-0FE6C997BDC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24435" y="8628040"/>
            <a:ext cx="2139922" cy="2139922"/>
          </a:xfrm>
          <a:prstGeom prst="rect">
            <a:avLst/>
          </a:prstGeom>
        </p:spPr>
      </p:pic>
      <p:pic>
        <p:nvPicPr>
          <p:cNvPr id="58" name="Picture 57">
            <a:extLst>
              <a:ext uri="{FF2B5EF4-FFF2-40B4-BE49-F238E27FC236}">
                <a16:creationId xmlns:a16="http://schemas.microsoft.com/office/drawing/2014/main" id="{A28D411E-4577-9F49-92D0-639EC48F3C7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286634" y="8659214"/>
            <a:ext cx="557104" cy="1038786"/>
          </a:xfrm>
          <a:prstGeom prst="rect">
            <a:avLst/>
          </a:prstGeom>
        </p:spPr>
      </p:pic>
      <p:sp>
        <p:nvSpPr>
          <p:cNvPr id="59" name="Text Box 59">
            <a:extLst>
              <a:ext uri="{FF2B5EF4-FFF2-40B4-BE49-F238E27FC236}">
                <a16:creationId xmlns:a16="http://schemas.microsoft.com/office/drawing/2014/main" id="{7A44B5CE-12CD-D54A-B1BC-31CE4774CC14}"/>
              </a:ext>
            </a:extLst>
          </p:cNvPr>
          <p:cNvSpPr txBox="1"/>
          <p:nvPr/>
        </p:nvSpPr>
        <p:spPr>
          <a:xfrm>
            <a:off x="265758" y="9663416"/>
            <a:ext cx="1895220" cy="707886"/>
          </a:xfrm>
          <a:prstGeom prst="rect">
            <a:avLst/>
          </a:prstGeom>
          <a:noFill/>
        </p:spPr>
        <p:txBody>
          <a:bodyPr wrap="square" rtlCol="0">
            <a:spAutoFit/>
          </a:bodyPr>
          <a:lstStyle/>
          <a:p>
            <a:pPr algn="ctr" defTabSz="1828800" eaLnBrk="0" fontAlgn="base" hangingPunct="0">
              <a:defRPr/>
            </a:pPr>
            <a:r>
              <a:rPr lang="en-US" sz="4000" dirty="0" err="1">
                <a:solidFill>
                  <a:srgbClr val="3491CA"/>
                </a:solidFill>
                <a:latin typeface="Times New Roman" panose="02020603050405020304" pitchFamily="18" charset="0"/>
                <a:ea typeface="Baskerville" charset="0"/>
                <a:cs typeface="Times New Roman" panose="02020603050405020304" pitchFamily="18" charset="0"/>
              </a:rPr>
              <a:t>g</a:t>
            </a:r>
            <a:r>
              <a:rPr lang="en-US" sz="4000" dirty="0" err="1">
                <a:solidFill>
                  <a:srgbClr val="3D3D3D"/>
                </a:solidFill>
                <a:latin typeface="Times New Roman" panose="02020603050405020304" pitchFamily="18" charset="0"/>
                <a:ea typeface="Baskerville" charset="0"/>
                <a:cs typeface="Times New Roman" panose="02020603050405020304" pitchFamily="18" charset="0"/>
              </a:rPr>
              <a:t>wa</a:t>
            </a:r>
            <a:endParaRPr lang="en-US" sz="4000" dirty="0">
              <a:solidFill>
                <a:srgbClr val="000000"/>
              </a:solidFill>
              <a:latin typeface="Times New Roman" panose="02020603050405020304" pitchFamily="18" charset="0"/>
              <a:ea typeface="Calibri" charset="0"/>
              <a:cs typeface="Times New Roman" panose="02020603050405020304" pitchFamily="18" charset="0"/>
            </a:endParaRPr>
          </a:p>
        </p:txBody>
      </p:sp>
      <p:sp>
        <p:nvSpPr>
          <p:cNvPr id="55" name="Left-Right Arrow 54">
            <a:extLst>
              <a:ext uri="{FF2B5EF4-FFF2-40B4-BE49-F238E27FC236}">
                <a16:creationId xmlns:a16="http://schemas.microsoft.com/office/drawing/2014/main" id="{D232233A-5EA2-204C-AC93-005075848E18}"/>
              </a:ext>
            </a:extLst>
          </p:cNvPr>
          <p:cNvSpPr/>
          <p:nvPr/>
        </p:nvSpPr>
        <p:spPr>
          <a:xfrm flipH="1">
            <a:off x="2618075" y="9818363"/>
            <a:ext cx="1218442" cy="485776"/>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a:solidFill>
                <a:prstClr val="white"/>
              </a:solidFill>
              <a:latin typeface="Calibri" panose="020F0502020204030204"/>
            </a:endParaRPr>
          </a:p>
        </p:txBody>
      </p:sp>
      <p:sp>
        <p:nvSpPr>
          <p:cNvPr id="61" name="TextBox 60">
            <a:extLst>
              <a:ext uri="{FF2B5EF4-FFF2-40B4-BE49-F238E27FC236}">
                <a16:creationId xmlns:a16="http://schemas.microsoft.com/office/drawing/2014/main" id="{96A5D451-1898-984D-B274-95C24C776673}"/>
              </a:ext>
            </a:extLst>
          </p:cNvPr>
          <p:cNvSpPr txBox="1"/>
          <p:nvPr/>
        </p:nvSpPr>
        <p:spPr>
          <a:xfrm>
            <a:off x="800392" y="5288340"/>
            <a:ext cx="2270370" cy="1569660"/>
          </a:xfrm>
          <a:prstGeom prst="rect">
            <a:avLst/>
          </a:prstGeom>
          <a:noFill/>
        </p:spPr>
        <p:txBody>
          <a:bodyPr wrap="square" rtlCol="0">
            <a:spAutoFit/>
          </a:bodyPr>
          <a:lstStyle/>
          <a:p>
            <a:pPr defTabSz="1828800">
              <a:defRPr/>
            </a:pPr>
            <a:r>
              <a:rPr lang="en-US" sz="2400" i="1" dirty="0">
                <a:solidFill>
                  <a:prstClr val="black"/>
                </a:solidFill>
                <a:latin typeface="Arial" panose="020B0604020202020204" pitchFamily="34" charset="0"/>
                <a:cs typeface="Arial" panose="020B0604020202020204" pitchFamily="34" charset="0"/>
              </a:rPr>
              <a:t>FSP A is also the licensed operator of the GSMT GEM</a:t>
            </a:r>
          </a:p>
        </p:txBody>
      </p:sp>
      <p:sp>
        <p:nvSpPr>
          <p:cNvPr id="62" name="Left-Right Arrow 61">
            <a:extLst>
              <a:ext uri="{FF2B5EF4-FFF2-40B4-BE49-F238E27FC236}">
                <a16:creationId xmlns:a16="http://schemas.microsoft.com/office/drawing/2014/main" id="{A8521CB1-23A5-5A43-BD1B-B55E592CB600}"/>
              </a:ext>
            </a:extLst>
          </p:cNvPr>
          <p:cNvSpPr/>
          <p:nvPr/>
        </p:nvSpPr>
        <p:spPr>
          <a:xfrm flipH="1">
            <a:off x="19887310" y="7005871"/>
            <a:ext cx="1197466" cy="485776"/>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63" name="ZoneTexte 18">
            <a:extLst>
              <a:ext uri="{FF2B5EF4-FFF2-40B4-BE49-F238E27FC236}">
                <a16:creationId xmlns:a16="http://schemas.microsoft.com/office/drawing/2014/main" id="{59834AA9-9215-074F-875A-A7767584DDBE}"/>
              </a:ext>
            </a:extLst>
          </p:cNvPr>
          <p:cNvSpPr txBox="1"/>
          <p:nvPr/>
        </p:nvSpPr>
        <p:spPr>
          <a:xfrm>
            <a:off x="22245057" y="5913283"/>
            <a:ext cx="1732748" cy="1200329"/>
          </a:xfrm>
          <a:prstGeom prst="rect">
            <a:avLst/>
          </a:prstGeom>
          <a:noFill/>
        </p:spPr>
        <p:txBody>
          <a:bodyPr wrap="square" rtlCol="0">
            <a:spAutoFit/>
          </a:bodyPr>
          <a:lstStyle/>
          <a:p>
            <a:pPr algn="ctr" defTabSz="1828800">
              <a:defRPr/>
            </a:pPr>
            <a:r>
              <a:rPr lang="en-US" sz="2400" dirty="0">
                <a:solidFill>
                  <a:prstClr val="black"/>
                </a:solidFill>
                <a:latin typeface="Arial" panose="020B0604020202020204" pitchFamily="34" charset="0"/>
                <a:cs typeface="Arial" panose="020B0604020202020204" pitchFamily="34" charset="0"/>
              </a:rPr>
              <a:t>Mobile Payment App</a:t>
            </a:r>
          </a:p>
        </p:txBody>
      </p:sp>
      <p:pic>
        <p:nvPicPr>
          <p:cNvPr id="64" name="Picture 63">
            <a:extLst>
              <a:ext uri="{FF2B5EF4-FFF2-40B4-BE49-F238E27FC236}">
                <a16:creationId xmlns:a16="http://schemas.microsoft.com/office/drawing/2014/main" id="{C6B35971-DC88-E441-A9E5-281AC14FD65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rot="739759">
            <a:off x="21033053" y="5747447"/>
            <a:ext cx="646224" cy="646224"/>
          </a:xfrm>
          <a:prstGeom prst="rect">
            <a:avLst/>
          </a:prstGeom>
        </p:spPr>
      </p:pic>
      <p:sp>
        <p:nvSpPr>
          <p:cNvPr id="60" name="Rounded Rectangle 59">
            <a:extLst>
              <a:ext uri="{FF2B5EF4-FFF2-40B4-BE49-F238E27FC236}">
                <a16:creationId xmlns:a16="http://schemas.microsoft.com/office/drawing/2014/main" id="{3882E153-1C42-A948-A99B-94C05EEEB3C5}"/>
              </a:ext>
            </a:extLst>
          </p:cNvPr>
          <p:cNvSpPr/>
          <p:nvPr/>
        </p:nvSpPr>
        <p:spPr>
          <a:xfrm>
            <a:off x="3451724" y="4929338"/>
            <a:ext cx="6096663" cy="2691740"/>
          </a:xfrm>
          <a:prstGeom prst="roundRect">
            <a:avLst/>
          </a:prstGeom>
          <a:solidFill>
            <a:schemeClr val="bg1">
              <a:alpha val="95000"/>
            </a:schemeClr>
          </a:solidFill>
          <a:ln w="57150">
            <a:solidFill>
              <a:srgbClr val="FF0000"/>
            </a:solidFill>
          </a:ln>
          <a:effectLst>
            <a:outerShdw blurRad="50800" dist="50800" dir="2700000" algn="tl" rotWithShape="0">
              <a:schemeClr val="tx1">
                <a:alpha val="40000"/>
              </a:schemeClr>
            </a:outerShdw>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ctr" anchorCtr="0" forceAA="0" compatLnSpc="1">
            <a:prstTxWarp prst="textNoShape">
              <a:avLst/>
            </a:prstTxWarp>
            <a:noAutofit/>
          </a:bodyPr>
          <a:lstStyle/>
          <a:p>
            <a:pPr defTabSz="1828800">
              <a:defRPr/>
            </a:pPr>
            <a:endParaRPr lang="en-US" sz="3600">
              <a:solidFill>
                <a:prstClr val="white"/>
              </a:solidFill>
              <a:latin typeface="Calibri" panose="020F0502020204030204"/>
            </a:endParaRPr>
          </a:p>
        </p:txBody>
      </p:sp>
      <p:sp>
        <p:nvSpPr>
          <p:cNvPr id="66" name="ZoneTexte 18">
            <a:extLst>
              <a:ext uri="{FF2B5EF4-FFF2-40B4-BE49-F238E27FC236}">
                <a16:creationId xmlns:a16="http://schemas.microsoft.com/office/drawing/2014/main" id="{61FBF9EA-C4AD-D447-B65B-A73BF6BDCA25}"/>
              </a:ext>
            </a:extLst>
          </p:cNvPr>
          <p:cNvSpPr txBox="1"/>
          <p:nvPr/>
        </p:nvSpPr>
        <p:spPr>
          <a:xfrm>
            <a:off x="17027299" y="3589774"/>
            <a:ext cx="1880612" cy="646331"/>
          </a:xfrm>
          <a:prstGeom prst="rect">
            <a:avLst/>
          </a:prstGeom>
          <a:noFill/>
        </p:spPr>
        <p:txBody>
          <a:bodyPr wrap="square" rtlCol="0">
            <a:spAutoFit/>
          </a:bodyPr>
          <a:lstStyle/>
          <a:p>
            <a:pPr algn="ctr" defTabSz="1828800">
              <a:defRPr/>
            </a:pPr>
            <a:r>
              <a:rPr lang="en-US" sz="3600" b="1" dirty="0">
                <a:solidFill>
                  <a:prstClr val="black"/>
                </a:solidFill>
                <a:latin typeface="Arial" panose="020B0604020202020204" pitchFamily="34" charset="0"/>
                <a:cs typeface="Arial" panose="020B0604020202020204" pitchFamily="34" charset="0"/>
              </a:rPr>
              <a:t>FSP B</a:t>
            </a:r>
          </a:p>
        </p:txBody>
      </p:sp>
      <p:sp>
        <p:nvSpPr>
          <p:cNvPr id="67" name="ZoneTexte 18">
            <a:extLst>
              <a:ext uri="{FF2B5EF4-FFF2-40B4-BE49-F238E27FC236}">
                <a16:creationId xmlns:a16="http://schemas.microsoft.com/office/drawing/2014/main" id="{A5A77104-14C9-4242-A003-B12E460343CF}"/>
              </a:ext>
            </a:extLst>
          </p:cNvPr>
          <p:cNvSpPr txBox="1"/>
          <p:nvPr/>
        </p:nvSpPr>
        <p:spPr>
          <a:xfrm>
            <a:off x="5023968" y="3583834"/>
            <a:ext cx="1880612" cy="646331"/>
          </a:xfrm>
          <a:prstGeom prst="rect">
            <a:avLst/>
          </a:prstGeom>
          <a:noFill/>
        </p:spPr>
        <p:txBody>
          <a:bodyPr wrap="square" rtlCol="0">
            <a:spAutoFit/>
          </a:bodyPr>
          <a:lstStyle/>
          <a:p>
            <a:pPr algn="ctr" defTabSz="1828800">
              <a:defRPr/>
            </a:pPr>
            <a:r>
              <a:rPr lang="en-US" sz="3600" b="1" dirty="0">
                <a:solidFill>
                  <a:prstClr val="black"/>
                </a:solidFill>
                <a:latin typeface="Arial" panose="020B0604020202020204" pitchFamily="34" charset="0"/>
                <a:cs typeface="Arial" panose="020B0604020202020204" pitchFamily="34" charset="0"/>
              </a:rPr>
              <a:t>FSP A</a:t>
            </a:r>
          </a:p>
        </p:txBody>
      </p:sp>
      <p:sp>
        <p:nvSpPr>
          <p:cNvPr id="68" name="ZoneTexte 18">
            <a:extLst>
              <a:ext uri="{FF2B5EF4-FFF2-40B4-BE49-F238E27FC236}">
                <a16:creationId xmlns:a16="http://schemas.microsoft.com/office/drawing/2014/main" id="{4CC2FCAC-86C5-2F40-B2B8-FBE557850060}"/>
              </a:ext>
            </a:extLst>
          </p:cNvPr>
          <p:cNvSpPr txBox="1"/>
          <p:nvPr/>
        </p:nvSpPr>
        <p:spPr>
          <a:xfrm>
            <a:off x="20874447" y="4835075"/>
            <a:ext cx="1732748" cy="523220"/>
          </a:xfrm>
          <a:prstGeom prst="rect">
            <a:avLst/>
          </a:prstGeom>
          <a:noFill/>
        </p:spPr>
        <p:txBody>
          <a:bodyPr wrap="square" rtlCol="0">
            <a:spAutoFit/>
          </a:bodyPr>
          <a:lstStyle/>
          <a:p>
            <a:pPr algn="ctr" defTabSz="1828800">
              <a:defRPr/>
            </a:pPr>
            <a:r>
              <a:rPr lang="en-US" sz="2800" b="1" dirty="0">
                <a:solidFill>
                  <a:prstClr val="black"/>
                </a:solidFill>
                <a:latin typeface="Arial" panose="020B0604020202020204" pitchFamily="34" charset="0"/>
                <a:cs typeface="Arial" panose="020B0604020202020204" pitchFamily="34" charset="0"/>
              </a:rPr>
              <a:t>Bob</a:t>
            </a:r>
          </a:p>
        </p:txBody>
      </p:sp>
      <p:sp>
        <p:nvSpPr>
          <p:cNvPr id="69" name="ZoneTexte 18">
            <a:extLst>
              <a:ext uri="{FF2B5EF4-FFF2-40B4-BE49-F238E27FC236}">
                <a16:creationId xmlns:a16="http://schemas.microsoft.com/office/drawing/2014/main" id="{E1C18C38-0062-3E43-924E-3763A6E17306}"/>
              </a:ext>
            </a:extLst>
          </p:cNvPr>
          <p:cNvSpPr txBox="1"/>
          <p:nvPr/>
        </p:nvSpPr>
        <p:spPr>
          <a:xfrm>
            <a:off x="1131776" y="7911144"/>
            <a:ext cx="1732748" cy="523220"/>
          </a:xfrm>
          <a:prstGeom prst="rect">
            <a:avLst/>
          </a:prstGeom>
          <a:noFill/>
        </p:spPr>
        <p:txBody>
          <a:bodyPr wrap="square" rtlCol="0">
            <a:spAutoFit/>
          </a:bodyPr>
          <a:lstStyle/>
          <a:p>
            <a:pPr algn="ctr" defTabSz="1828800">
              <a:defRPr/>
            </a:pPr>
            <a:r>
              <a:rPr lang="en-US" sz="2800" b="1" dirty="0">
                <a:solidFill>
                  <a:prstClr val="black"/>
                </a:solidFill>
                <a:latin typeface="Arial" panose="020B0604020202020204" pitchFamily="34" charset="0"/>
                <a:cs typeface="Arial" panose="020B0604020202020204" pitchFamily="34" charset="0"/>
              </a:rPr>
              <a:t>Alice</a:t>
            </a:r>
          </a:p>
        </p:txBody>
      </p:sp>
      <p:sp>
        <p:nvSpPr>
          <p:cNvPr id="70" name="Rounded Rectangle 69">
            <a:extLst>
              <a:ext uri="{FF2B5EF4-FFF2-40B4-BE49-F238E27FC236}">
                <a16:creationId xmlns:a16="http://schemas.microsoft.com/office/drawing/2014/main" id="{B5184100-EB2B-D544-84EE-7D78F67A38AA}"/>
              </a:ext>
            </a:extLst>
          </p:cNvPr>
          <p:cNvSpPr/>
          <p:nvPr/>
        </p:nvSpPr>
        <p:spPr>
          <a:xfrm>
            <a:off x="3081443" y="4422721"/>
            <a:ext cx="6895611" cy="7978046"/>
          </a:xfrm>
          <a:prstGeom prst="roundRect">
            <a:avLst/>
          </a:prstGeom>
          <a:noFill/>
          <a:ln w="19050">
            <a:solidFill>
              <a:schemeClr val="accent1">
                <a:lumMod val="75000"/>
              </a:schemeClr>
            </a:solidFill>
            <a:prstDash val="dash"/>
          </a:ln>
          <a:effectLst/>
        </p:spPr>
        <p:style>
          <a:lnRef idx="2">
            <a:schemeClr val="accent1">
              <a:shade val="50000"/>
            </a:schemeClr>
          </a:lnRef>
          <a:fillRef idx="1003">
            <a:schemeClr val="lt1"/>
          </a:fillRef>
          <a:effectRef idx="0">
            <a:schemeClr val="accent1"/>
          </a:effectRef>
          <a:fontRef idx="minor">
            <a:schemeClr val="lt1"/>
          </a:fontRef>
        </p:style>
        <p:txBody>
          <a:bodyPr rot="0" spcFirstLastPara="0" vert="horz" wrap="square" lIns="182880" tIns="91440" rIns="182880" bIns="91440" numCol="1" spcCol="0" rtlCol="0" fromWordArt="0" anchor="t" anchorCtr="0" forceAA="0" compatLnSpc="1">
            <a:prstTxWarp prst="textNoShape">
              <a:avLst/>
            </a:prstTxWarp>
            <a:noAutofit/>
          </a:bodyPr>
          <a:lstStyle/>
          <a:p>
            <a:pPr algn="ctr" defTabSz="1828800">
              <a:defRPr/>
            </a:pPr>
            <a:endParaRPr lang="en-US" sz="2800" dirty="0">
              <a:solidFill>
                <a:prstClr val="black"/>
              </a:solidFill>
              <a:latin typeface="Avenir Medium" panose="02000503020000020003" pitchFamily="2" charset="0"/>
            </a:endParaRPr>
          </a:p>
        </p:txBody>
      </p:sp>
      <p:sp>
        <p:nvSpPr>
          <p:cNvPr id="71" name="Left-Right Arrow 70">
            <a:extLst>
              <a:ext uri="{FF2B5EF4-FFF2-40B4-BE49-F238E27FC236}">
                <a16:creationId xmlns:a16="http://schemas.microsoft.com/office/drawing/2014/main" id="{93FFE7B2-7B85-7641-8314-348CB6BF76D1}"/>
              </a:ext>
            </a:extLst>
          </p:cNvPr>
          <p:cNvSpPr/>
          <p:nvPr/>
        </p:nvSpPr>
        <p:spPr>
          <a:xfrm rot="5400000" flipH="1">
            <a:off x="7315846" y="7893819"/>
            <a:ext cx="2032473" cy="472058"/>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a:solidFill>
                <a:prstClr val="white"/>
              </a:solidFill>
              <a:latin typeface="Calibri" panose="020F0502020204030204"/>
            </a:endParaRPr>
          </a:p>
        </p:txBody>
      </p:sp>
      <p:pic>
        <p:nvPicPr>
          <p:cNvPr id="72" name="Picture 71">
            <a:extLst>
              <a:ext uri="{FF2B5EF4-FFF2-40B4-BE49-F238E27FC236}">
                <a16:creationId xmlns:a16="http://schemas.microsoft.com/office/drawing/2014/main" id="{2EF98C60-C8C6-B049-8B17-E55F871F17E2}"/>
              </a:ext>
            </a:extLst>
          </p:cNvPr>
          <p:cNvPicPr>
            <a:picLocks noChangeAspect="1"/>
          </p:cNvPicPr>
          <p:nvPr/>
        </p:nvPicPr>
        <p:blipFill>
          <a:blip r:embed="rId3">
            <a:duotone>
              <a:prstClr val="black"/>
              <a:schemeClr val="accent1">
                <a:tint val="45000"/>
                <a:satMod val="400000"/>
              </a:schemeClr>
            </a:duotone>
          </a:blip>
          <a:stretch>
            <a:fillRect/>
          </a:stretch>
        </p:blipFill>
        <p:spPr>
          <a:xfrm>
            <a:off x="13367344" y="10352539"/>
            <a:ext cx="914400" cy="914400"/>
          </a:xfrm>
          <a:prstGeom prst="rect">
            <a:avLst/>
          </a:prstGeom>
        </p:spPr>
      </p:pic>
      <p:pic>
        <p:nvPicPr>
          <p:cNvPr id="73" name="Picture 72">
            <a:extLst>
              <a:ext uri="{FF2B5EF4-FFF2-40B4-BE49-F238E27FC236}">
                <a16:creationId xmlns:a16="http://schemas.microsoft.com/office/drawing/2014/main" id="{E6FE6B78-67A7-C843-9F00-EAFBD1E08AC3}"/>
              </a:ext>
            </a:extLst>
          </p:cNvPr>
          <p:cNvPicPr>
            <a:picLocks noChangeAspect="1"/>
          </p:cNvPicPr>
          <p:nvPr/>
        </p:nvPicPr>
        <p:blipFill>
          <a:blip r:embed="rId3">
            <a:duotone>
              <a:prstClr val="black"/>
              <a:schemeClr val="accent1">
                <a:tint val="45000"/>
                <a:satMod val="400000"/>
              </a:schemeClr>
            </a:duotone>
          </a:blip>
          <a:stretch>
            <a:fillRect/>
          </a:stretch>
        </p:blipFill>
        <p:spPr>
          <a:xfrm>
            <a:off x="11215436" y="10352539"/>
            <a:ext cx="914400" cy="914400"/>
          </a:xfrm>
          <a:prstGeom prst="rect">
            <a:avLst/>
          </a:prstGeom>
        </p:spPr>
      </p:pic>
      <p:sp>
        <p:nvSpPr>
          <p:cNvPr id="74" name="Left-Right Arrow 73">
            <a:extLst>
              <a:ext uri="{FF2B5EF4-FFF2-40B4-BE49-F238E27FC236}">
                <a16:creationId xmlns:a16="http://schemas.microsoft.com/office/drawing/2014/main" id="{39E6D13F-954B-CA43-A2E5-02720B705DF1}"/>
              </a:ext>
            </a:extLst>
          </p:cNvPr>
          <p:cNvSpPr/>
          <p:nvPr/>
        </p:nvSpPr>
        <p:spPr>
          <a:xfrm flipH="1">
            <a:off x="12119379" y="10511712"/>
            <a:ext cx="1237394" cy="596054"/>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75" name="ZoneTexte 18">
            <a:extLst>
              <a:ext uri="{FF2B5EF4-FFF2-40B4-BE49-F238E27FC236}">
                <a16:creationId xmlns:a16="http://schemas.microsoft.com/office/drawing/2014/main" id="{1F73A919-26BC-2D41-A2D5-8315C2014D54}"/>
              </a:ext>
            </a:extLst>
          </p:cNvPr>
          <p:cNvSpPr txBox="1"/>
          <p:nvPr/>
        </p:nvSpPr>
        <p:spPr>
          <a:xfrm>
            <a:off x="10806262" y="11348154"/>
            <a:ext cx="1732748" cy="461665"/>
          </a:xfrm>
          <a:prstGeom prst="rect">
            <a:avLst/>
          </a:prstGeom>
          <a:noFill/>
        </p:spPr>
        <p:txBody>
          <a:bodyPr wrap="square" rtlCol="0">
            <a:spAutoFit/>
          </a:bodyPr>
          <a:lstStyle/>
          <a:p>
            <a:pPr algn="ctr" defTabSz="1828800">
              <a:defRPr/>
            </a:pPr>
            <a:r>
              <a:rPr lang="en-US" sz="2400" b="1" dirty="0">
                <a:solidFill>
                  <a:prstClr val="black"/>
                </a:solidFill>
                <a:latin typeface="Arial" panose="020B0604020202020204" pitchFamily="34" charset="0"/>
                <a:cs typeface="Arial" panose="020B0604020202020204" pitchFamily="34" charset="0"/>
              </a:rPr>
              <a:t>FSP A</a:t>
            </a:r>
          </a:p>
        </p:txBody>
      </p:sp>
      <p:sp>
        <p:nvSpPr>
          <p:cNvPr id="76" name="ZoneTexte 18">
            <a:extLst>
              <a:ext uri="{FF2B5EF4-FFF2-40B4-BE49-F238E27FC236}">
                <a16:creationId xmlns:a16="http://schemas.microsoft.com/office/drawing/2014/main" id="{677A2C95-F610-7748-89E8-6F28EA86BDB0}"/>
              </a:ext>
            </a:extLst>
          </p:cNvPr>
          <p:cNvSpPr txBox="1"/>
          <p:nvPr/>
        </p:nvSpPr>
        <p:spPr>
          <a:xfrm>
            <a:off x="12899572" y="11383812"/>
            <a:ext cx="1732748" cy="461665"/>
          </a:xfrm>
          <a:prstGeom prst="rect">
            <a:avLst/>
          </a:prstGeom>
          <a:noFill/>
        </p:spPr>
        <p:txBody>
          <a:bodyPr wrap="square" rtlCol="0">
            <a:spAutoFit/>
          </a:bodyPr>
          <a:lstStyle/>
          <a:p>
            <a:pPr algn="ctr" defTabSz="1828800">
              <a:defRPr/>
            </a:pPr>
            <a:r>
              <a:rPr lang="en-US" sz="2400" b="1" dirty="0">
                <a:solidFill>
                  <a:prstClr val="black"/>
                </a:solidFill>
                <a:latin typeface="Arial" panose="020B0604020202020204" pitchFamily="34" charset="0"/>
                <a:cs typeface="Arial" panose="020B0604020202020204" pitchFamily="34" charset="0"/>
              </a:rPr>
              <a:t>FSP B</a:t>
            </a:r>
          </a:p>
        </p:txBody>
      </p:sp>
      <p:pic>
        <p:nvPicPr>
          <p:cNvPr id="78" name="Picture 77">
            <a:extLst>
              <a:ext uri="{FF2B5EF4-FFF2-40B4-BE49-F238E27FC236}">
                <a16:creationId xmlns:a16="http://schemas.microsoft.com/office/drawing/2014/main" id="{0C8E419C-1B2F-AF4E-AAAD-169BB0D34481}"/>
              </a:ext>
            </a:extLst>
          </p:cNvPr>
          <p:cNvPicPr>
            <a:picLocks noChangeAspect="1"/>
          </p:cNvPicPr>
          <p:nvPr/>
        </p:nvPicPr>
        <p:blipFill>
          <a:blip r:embed="rId3">
            <a:duotone>
              <a:prstClr val="black"/>
              <a:schemeClr val="accent1">
                <a:tint val="45000"/>
                <a:satMod val="400000"/>
              </a:schemeClr>
            </a:duotone>
          </a:blip>
          <a:stretch>
            <a:fillRect/>
          </a:stretch>
        </p:blipFill>
        <p:spPr>
          <a:xfrm>
            <a:off x="7852205" y="5998014"/>
            <a:ext cx="914400" cy="914400"/>
          </a:xfrm>
          <a:prstGeom prst="rect">
            <a:avLst/>
          </a:prstGeom>
        </p:spPr>
      </p:pic>
      <p:sp>
        <p:nvSpPr>
          <p:cNvPr id="79" name="TextBox 78">
            <a:extLst>
              <a:ext uri="{FF2B5EF4-FFF2-40B4-BE49-F238E27FC236}">
                <a16:creationId xmlns:a16="http://schemas.microsoft.com/office/drawing/2014/main" id="{1875674A-5497-7445-ABE0-DA918D3005B0}"/>
              </a:ext>
            </a:extLst>
          </p:cNvPr>
          <p:cNvSpPr txBox="1"/>
          <p:nvPr/>
        </p:nvSpPr>
        <p:spPr>
          <a:xfrm>
            <a:off x="3648069" y="5858862"/>
            <a:ext cx="3983204" cy="1569660"/>
          </a:xfrm>
          <a:prstGeom prst="rect">
            <a:avLst/>
          </a:prstGeom>
          <a:noFill/>
        </p:spPr>
        <p:txBody>
          <a:bodyPr wrap="square" rtlCol="0">
            <a:spAutoFit/>
          </a:bodyPr>
          <a:lstStyle/>
          <a:p>
            <a:pPr defTabSz="1828800">
              <a:defRPr/>
            </a:pPr>
            <a:r>
              <a:rPr lang="en-US" sz="3200" i="1" dirty="0">
                <a:solidFill>
                  <a:prstClr val="black"/>
                </a:solidFill>
                <a:latin typeface="Arial" panose="020B0604020202020204" pitchFamily="34" charset="0"/>
                <a:cs typeface="Arial" panose="020B0604020202020204" pitchFamily="34" charset="0"/>
              </a:rPr>
              <a:t>Exchange of different monies of the same currency</a:t>
            </a:r>
          </a:p>
        </p:txBody>
      </p:sp>
      <p:sp>
        <p:nvSpPr>
          <p:cNvPr id="80" name="ZoneTexte 18">
            <a:extLst>
              <a:ext uri="{FF2B5EF4-FFF2-40B4-BE49-F238E27FC236}">
                <a16:creationId xmlns:a16="http://schemas.microsoft.com/office/drawing/2014/main" id="{D0546C3F-4170-3C49-8F6F-D1F09AAB7461}"/>
              </a:ext>
            </a:extLst>
          </p:cNvPr>
          <p:cNvSpPr txBox="1"/>
          <p:nvPr/>
        </p:nvSpPr>
        <p:spPr>
          <a:xfrm>
            <a:off x="3483456" y="5218154"/>
            <a:ext cx="3930442" cy="523220"/>
          </a:xfrm>
          <a:prstGeom prst="rect">
            <a:avLst/>
          </a:prstGeom>
          <a:noFill/>
        </p:spPr>
        <p:txBody>
          <a:bodyPr wrap="square" rtlCol="0">
            <a:spAutoFit/>
          </a:bodyPr>
          <a:lstStyle/>
          <a:p>
            <a:pPr algn="ctr" defTabSz="1828800">
              <a:defRPr/>
            </a:pPr>
            <a:r>
              <a:rPr lang="en-US" sz="2800" b="1" dirty="0">
                <a:solidFill>
                  <a:prstClr val="black"/>
                </a:solidFill>
                <a:latin typeface="Arial" panose="020B0604020202020204" pitchFamily="34" charset="0"/>
                <a:cs typeface="Arial" panose="020B0604020202020204" pitchFamily="34" charset="0"/>
              </a:rPr>
              <a:t>CBDC &lt;-&gt; Private</a:t>
            </a:r>
          </a:p>
        </p:txBody>
      </p:sp>
      <p:sp>
        <p:nvSpPr>
          <p:cNvPr id="81" name="Left-Right Arrow 80">
            <a:extLst>
              <a:ext uri="{FF2B5EF4-FFF2-40B4-BE49-F238E27FC236}">
                <a16:creationId xmlns:a16="http://schemas.microsoft.com/office/drawing/2014/main" id="{6F835660-291F-DD43-BF2B-5BBBF5678281}"/>
              </a:ext>
            </a:extLst>
          </p:cNvPr>
          <p:cNvSpPr/>
          <p:nvPr/>
        </p:nvSpPr>
        <p:spPr>
          <a:xfrm flipH="1">
            <a:off x="8880640" y="6078974"/>
            <a:ext cx="1983872" cy="541274"/>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48" name="Left-Right Arrow 47">
            <a:extLst>
              <a:ext uri="{FF2B5EF4-FFF2-40B4-BE49-F238E27FC236}">
                <a16:creationId xmlns:a16="http://schemas.microsoft.com/office/drawing/2014/main" id="{D6860517-90B6-7D4B-A100-BCB41E81FF86}"/>
              </a:ext>
            </a:extLst>
          </p:cNvPr>
          <p:cNvSpPr/>
          <p:nvPr/>
        </p:nvSpPr>
        <p:spPr>
          <a:xfrm flipH="1">
            <a:off x="14298187" y="6040557"/>
            <a:ext cx="1323157" cy="541274"/>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sp>
        <p:nvSpPr>
          <p:cNvPr id="65" name="Left-Right Arrow 64">
            <a:extLst>
              <a:ext uri="{FF2B5EF4-FFF2-40B4-BE49-F238E27FC236}">
                <a16:creationId xmlns:a16="http://schemas.microsoft.com/office/drawing/2014/main" id="{A4211727-3840-C84E-A97F-76332D0D5B34}"/>
              </a:ext>
            </a:extLst>
          </p:cNvPr>
          <p:cNvSpPr/>
          <p:nvPr/>
        </p:nvSpPr>
        <p:spPr>
          <a:xfrm rot="5400000" flipH="1">
            <a:off x="12174549" y="8012798"/>
            <a:ext cx="1133028" cy="541274"/>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prstClr val="white"/>
              </a:solidFill>
              <a:latin typeface="Calibri" panose="020F0502020204030204"/>
            </a:endParaRPr>
          </a:p>
        </p:txBody>
      </p:sp>
      <p:pic>
        <p:nvPicPr>
          <p:cNvPr id="84" name="Picture 83" descr="A picture containing cable, necklace, mirror&#10;&#10;Description automatically generated">
            <a:extLst>
              <a:ext uri="{FF2B5EF4-FFF2-40B4-BE49-F238E27FC236}">
                <a16:creationId xmlns:a16="http://schemas.microsoft.com/office/drawing/2014/main" id="{3980D854-EB19-B341-BC5D-377DE1EC4AED}"/>
              </a:ext>
            </a:extLst>
          </p:cNvPr>
          <p:cNvPicPr>
            <a:picLocks noChangeAspect="1"/>
          </p:cNvPicPr>
          <p:nvPr/>
        </p:nvPicPr>
        <p:blipFill>
          <a:blip r:embed="rId9"/>
          <a:stretch>
            <a:fillRect/>
          </a:stretch>
        </p:blipFill>
        <p:spPr>
          <a:xfrm>
            <a:off x="10934391" y="4759689"/>
            <a:ext cx="3469005" cy="3463290"/>
          </a:xfrm>
          <a:prstGeom prst="rect">
            <a:avLst/>
          </a:prstGeom>
        </p:spPr>
      </p:pic>
      <p:pic>
        <p:nvPicPr>
          <p:cNvPr id="85" name="Graphic 84">
            <a:extLst>
              <a:ext uri="{FF2B5EF4-FFF2-40B4-BE49-F238E27FC236}">
                <a16:creationId xmlns:a16="http://schemas.microsoft.com/office/drawing/2014/main" id="{3A201891-A2C4-0E45-A0B5-7DE81F25C6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68750" y="5648478"/>
            <a:ext cx="2592649" cy="825041"/>
          </a:xfrm>
          <a:prstGeom prst="rect">
            <a:avLst/>
          </a:prstGeom>
        </p:spPr>
      </p:pic>
      <p:sp>
        <p:nvSpPr>
          <p:cNvPr id="86" name="ZoneTexte 18">
            <a:extLst>
              <a:ext uri="{FF2B5EF4-FFF2-40B4-BE49-F238E27FC236}">
                <a16:creationId xmlns:a16="http://schemas.microsoft.com/office/drawing/2014/main" id="{AAC5D201-F71F-BF4B-B7B4-8DD31AC39097}"/>
              </a:ext>
            </a:extLst>
          </p:cNvPr>
          <p:cNvSpPr txBox="1"/>
          <p:nvPr/>
        </p:nvSpPr>
        <p:spPr>
          <a:xfrm>
            <a:off x="11718423" y="6950396"/>
            <a:ext cx="1880612" cy="646331"/>
          </a:xfrm>
          <a:prstGeom prst="rect">
            <a:avLst/>
          </a:prstGeom>
          <a:noFill/>
        </p:spPr>
        <p:txBody>
          <a:bodyPr wrap="square" rtlCol="0">
            <a:spAutoFit/>
          </a:bodyPr>
          <a:lstStyle/>
          <a:p>
            <a:pPr algn="ctr" defTabSz="1828800">
              <a:defRPr/>
            </a:pPr>
            <a:r>
              <a:rPr lang="en-US" sz="3600" b="1" dirty="0">
                <a:solidFill>
                  <a:prstClr val="black"/>
                </a:solidFill>
                <a:latin typeface="Arial" panose="020B0604020202020204" pitchFamily="34" charset="0"/>
                <a:cs typeface="Arial" panose="020B0604020202020204" pitchFamily="34" charset="0"/>
              </a:rPr>
              <a:t>Hub</a:t>
            </a:r>
          </a:p>
        </p:txBody>
      </p:sp>
      <p:sp>
        <p:nvSpPr>
          <p:cNvPr id="52" name="ZoneTexte 18">
            <a:extLst>
              <a:ext uri="{FF2B5EF4-FFF2-40B4-BE49-F238E27FC236}">
                <a16:creationId xmlns:a16="http://schemas.microsoft.com/office/drawing/2014/main" id="{B4643F13-CD32-5943-8D98-A6460056C238}"/>
              </a:ext>
            </a:extLst>
          </p:cNvPr>
          <p:cNvSpPr txBox="1"/>
          <p:nvPr/>
        </p:nvSpPr>
        <p:spPr>
          <a:xfrm>
            <a:off x="7441599" y="5031731"/>
            <a:ext cx="1717802" cy="954107"/>
          </a:xfrm>
          <a:prstGeom prst="rect">
            <a:avLst/>
          </a:prstGeom>
          <a:noFill/>
        </p:spPr>
        <p:txBody>
          <a:bodyPr wrap="square" rtlCol="0">
            <a:spAutoFit/>
          </a:bodyPr>
          <a:lstStyle/>
          <a:p>
            <a:pPr algn="ctr" defTabSz="1828800">
              <a:defRPr/>
            </a:pPr>
            <a:r>
              <a:rPr lang="en-US" sz="2800" dirty="0">
                <a:solidFill>
                  <a:prstClr val="black"/>
                </a:solidFill>
                <a:latin typeface="Arial" panose="020B0604020202020204" pitchFamily="34" charset="0"/>
                <a:cs typeface="Arial" panose="020B0604020202020204" pitchFamily="34" charset="0"/>
              </a:rPr>
              <a:t>FSP A  Ledger</a:t>
            </a:r>
          </a:p>
        </p:txBody>
      </p:sp>
    </p:spTree>
    <p:extLst>
      <p:ext uri="{BB962C8B-B14F-4D97-AF65-F5344CB8AC3E}">
        <p14:creationId xmlns:p14="http://schemas.microsoft.com/office/powerpoint/2010/main" val="739289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2C6BE-CA3A-7341-8A37-F6266A7E2EDC}"/>
              </a:ext>
            </a:extLst>
          </p:cNvPr>
          <p:cNvSpPr>
            <a:spLocks noGrp="1"/>
          </p:cNvSpPr>
          <p:nvPr>
            <p:ph type="title"/>
          </p:nvPr>
        </p:nvSpPr>
        <p:spPr/>
        <p:txBody>
          <a:bodyPr/>
          <a:lstStyle/>
          <a:p>
            <a:r>
              <a:rPr lang="en-US" dirty="0"/>
              <a:t>What is the impact of using CBDC?</a:t>
            </a:r>
          </a:p>
        </p:txBody>
      </p:sp>
      <p:sp>
        <p:nvSpPr>
          <p:cNvPr id="3" name="Content Placeholder 2">
            <a:extLst>
              <a:ext uri="{FF2B5EF4-FFF2-40B4-BE49-F238E27FC236}">
                <a16:creationId xmlns:a16="http://schemas.microsoft.com/office/drawing/2014/main" id="{E61008CA-2678-1E41-B175-6EDA1E55F193}"/>
              </a:ext>
            </a:extLst>
          </p:cNvPr>
          <p:cNvSpPr>
            <a:spLocks noGrp="1"/>
          </p:cNvSpPr>
          <p:nvPr>
            <p:ph idx="1"/>
          </p:nvPr>
        </p:nvSpPr>
        <p:spPr/>
        <p:txBody>
          <a:bodyPr/>
          <a:lstStyle/>
          <a:p>
            <a:r>
              <a:rPr lang="en-US" dirty="0"/>
              <a:t>CBDC is a safer source of funds than private monies.</a:t>
            </a:r>
          </a:p>
          <a:p>
            <a:r>
              <a:rPr lang="en-US" dirty="0"/>
              <a:t>CBDC allows immediate and direct disbursement of social benefit payments to the public.</a:t>
            </a:r>
          </a:p>
          <a:p>
            <a:r>
              <a:rPr lang="en-US" dirty="0"/>
              <a:t>CBDC can benefit from the interoperability provided by the Mojaloop hub.</a:t>
            </a:r>
          </a:p>
          <a:p>
            <a:r>
              <a:rPr lang="en-US" dirty="0"/>
              <a:t>Users can access CBDC through their existing mobile devices – no special device or special software is needed.</a:t>
            </a:r>
          </a:p>
          <a:p>
            <a:r>
              <a:rPr lang="en-US" dirty="0"/>
              <a:t>CBDC reduces the capital needed for mobile operators who must post guarantee accounts for private money.</a:t>
            </a:r>
          </a:p>
        </p:txBody>
      </p:sp>
    </p:spTree>
    <p:extLst>
      <p:ext uri="{BB962C8B-B14F-4D97-AF65-F5344CB8AC3E}">
        <p14:creationId xmlns:p14="http://schemas.microsoft.com/office/powerpoint/2010/main" val="31216960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592EC629-F862-1246-8726-77538A017A36}"/>
              </a:ext>
            </a:extLst>
          </p:cNvPr>
          <p:cNvSpPr/>
          <p:nvPr/>
        </p:nvSpPr>
        <p:spPr>
          <a:xfrm>
            <a:off x="1725432" y="8283269"/>
            <a:ext cx="13760194" cy="3813166"/>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87326CE9-C8C9-3646-835F-7353EB2E7C95}"/>
              </a:ext>
            </a:extLst>
          </p:cNvPr>
          <p:cNvSpPr>
            <a:spLocks noGrp="1"/>
          </p:cNvSpPr>
          <p:nvPr>
            <p:ph type="title"/>
          </p:nvPr>
        </p:nvSpPr>
        <p:spPr>
          <a:xfrm>
            <a:off x="1676619" y="730251"/>
            <a:ext cx="21033938" cy="1210121"/>
          </a:xfrm>
        </p:spPr>
        <p:txBody>
          <a:bodyPr>
            <a:normAutofit/>
          </a:bodyPr>
          <a:lstStyle/>
          <a:p>
            <a:r>
              <a:rPr lang="en-US" sz="6600" dirty="0"/>
              <a:t>Retail CBDC requires expertise across many issues</a:t>
            </a:r>
          </a:p>
        </p:txBody>
      </p:sp>
      <p:sp>
        <p:nvSpPr>
          <p:cNvPr id="10" name="Text Box 59">
            <a:extLst>
              <a:ext uri="{FF2B5EF4-FFF2-40B4-BE49-F238E27FC236}">
                <a16:creationId xmlns:a16="http://schemas.microsoft.com/office/drawing/2014/main" id="{CCE97854-E9F8-D540-8A8F-487FEB3309F9}"/>
              </a:ext>
            </a:extLst>
          </p:cNvPr>
          <p:cNvSpPr txBox="1"/>
          <p:nvPr/>
        </p:nvSpPr>
        <p:spPr>
          <a:xfrm>
            <a:off x="353492" y="3554703"/>
            <a:ext cx="7032034" cy="4437112"/>
          </a:xfrm>
          <a:prstGeom prst="rect">
            <a:avLst/>
          </a:prstGeom>
          <a:noFill/>
          <a:ln>
            <a:noFill/>
          </a:ln>
        </p:spPr>
        <p:txBody>
          <a:bodyPr wrap="square" rtlCol="0">
            <a:spAutoFit/>
          </a:bodyPr>
          <a:lstStyle/>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Conformance to Central Bank mandate</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Legal and Legislative specifics for CBDC</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Role of CBDC for Monetary Policy</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Connection with Wholesale CBDC</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Regulatory oversight for distribution</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Impact of 1-Tier versus 2-Tier models</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Traceability of transactions </a:t>
            </a:r>
          </a:p>
          <a:p>
            <a:pPr marL="193478" indent="-193478" eaLnBrk="0" fontAlgn="base" hangingPunct="0">
              <a:spcBef>
                <a:spcPts val="488"/>
              </a:spcBef>
              <a:spcAft>
                <a:spcPts val="488"/>
              </a:spcAft>
              <a:buFont typeface="Arial" panose="020B0604020202020204" pitchFamily="34" charset="0"/>
              <a:buChar char="•"/>
            </a:pPr>
            <a:endParaRPr lang="en-US" sz="2800" i="1" dirty="0">
              <a:solidFill>
                <a:srgbClr val="3D3D3D"/>
              </a:solidFill>
              <a:latin typeface="Arial" panose="020B0604020202020204" pitchFamily="34" charset="0"/>
              <a:ea typeface="Avenir Medium Oblique" charset="0"/>
              <a:cs typeface="Arial" panose="020B0604020202020204" pitchFamily="34" charset="0"/>
            </a:endParaRPr>
          </a:p>
        </p:txBody>
      </p:sp>
      <p:grpSp>
        <p:nvGrpSpPr>
          <p:cNvPr id="11" name="Group 10">
            <a:extLst>
              <a:ext uri="{FF2B5EF4-FFF2-40B4-BE49-F238E27FC236}">
                <a16:creationId xmlns:a16="http://schemas.microsoft.com/office/drawing/2014/main" id="{C4449261-98D3-4449-BB1D-2E11E1C083CA}"/>
              </a:ext>
            </a:extLst>
          </p:cNvPr>
          <p:cNvGrpSpPr/>
          <p:nvPr/>
        </p:nvGrpSpPr>
        <p:grpSpPr>
          <a:xfrm>
            <a:off x="18678198" y="9143233"/>
            <a:ext cx="1338034" cy="1367734"/>
            <a:chOff x="9767859" y="1906163"/>
            <a:chExt cx="823405" cy="841683"/>
          </a:xfrm>
        </p:grpSpPr>
        <p:pic>
          <p:nvPicPr>
            <p:cNvPr id="12" name="Picture 11">
              <a:extLst>
                <a:ext uri="{FF2B5EF4-FFF2-40B4-BE49-F238E27FC236}">
                  <a16:creationId xmlns:a16="http://schemas.microsoft.com/office/drawing/2014/main" id="{793EE8D9-6B84-1446-A07F-F4F28CB519E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67859" y="1924441"/>
              <a:ext cx="823405" cy="823405"/>
            </a:xfrm>
            <a:prstGeom prst="rect">
              <a:avLst/>
            </a:prstGeom>
          </p:spPr>
        </p:pic>
        <p:pic>
          <p:nvPicPr>
            <p:cNvPr id="13" name="Picture 12">
              <a:extLst>
                <a:ext uri="{FF2B5EF4-FFF2-40B4-BE49-F238E27FC236}">
                  <a16:creationId xmlns:a16="http://schemas.microsoft.com/office/drawing/2014/main" id="{043783F3-136D-3F4F-A732-5807CFB24D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739759">
              <a:off x="9825677" y="1906163"/>
              <a:ext cx="323112" cy="323112"/>
            </a:xfrm>
            <a:prstGeom prst="rect">
              <a:avLst/>
            </a:prstGeom>
          </p:spPr>
        </p:pic>
      </p:grpSp>
      <p:sp>
        <p:nvSpPr>
          <p:cNvPr id="14" name="Text Box 59">
            <a:extLst>
              <a:ext uri="{FF2B5EF4-FFF2-40B4-BE49-F238E27FC236}">
                <a16:creationId xmlns:a16="http://schemas.microsoft.com/office/drawing/2014/main" id="{0CFFA1FA-8DFA-FE4B-908F-AF9F1942C6CE}"/>
              </a:ext>
            </a:extLst>
          </p:cNvPr>
          <p:cNvSpPr txBox="1"/>
          <p:nvPr/>
        </p:nvSpPr>
        <p:spPr>
          <a:xfrm>
            <a:off x="8139416" y="3373333"/>
            <a:ext cx="7346202" cy="3877985"/>
          </a:xfrm>
          <a:prstGeom prst="rect">
            <a:avLst/>
          </a:prstGeom>
          <a:noFill/>
          <a:ln>
            <a:noFill/>
          </a:ln>
        </p:spPr>
        <p:txBody>
          <a:bodyPr wrap="square" rtlCol="0">
            <a:spAutoFit/>
          </a:bodyPr>
          <a:lstStyle/>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Role of Private Institutions in CBDC</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Inclusion of Open Banking / PSD2</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KYC, AML, CFT Compliance</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Integration with National Identity system</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Custodianship of User Wallets</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Risk mitigation for off-line CBDC use</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Privacy of User Data</a:t>
            </a:r>
          </a:p>
        </p:txBody>
      </p:sp>
      <p:cxnSp>
        <p:nvCxnSpPr>
          <p:cNvPr id="18" name="Straight Connector 17">
            <a:extLst>
              <a:ext uri="{FF2B5EF4-FFF2-40B4-BE49-F238E27FC236}">
                <a16:creationId xmlns:a16="http://schemas.microsoft.com/office/drawing/2014/main" id="{D98A00DA-18FE-C842-9605-483D90B73E62}"/>
              </a:ext>
            </a:extLst>
          </p:cNvPr>
          <p:cNvCxnSpPr>
            <a:cxnSpLocks/>
          </p:cNvCxnSpPr>
          <p:nvPr/>
        </p:nvCxnSpPr>
        <p:spPr>
          <a:xfrm>
            <a:off x="15934139" y="2931588"/>
            <a:ext cx="0" cy="10241280"/>
          </a:xfrm>
          <a:prstGeom prst="line">
            <a:avLst/>
          </a:prstGeom>
          <a:ln w="63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3D7E7B0-661A-F04F-9901-D2CE73FA1DF6}"/>
              </a:ext>
            </a:extLst>
          </p:cNvPr>
          <p:cNvCxnSpPr>
            <a:cxnSpLocks/>
          </p:cNvCxnSpPr>
          <p:nvPr/>
        </p:nvCxnSpPr>
        <p:spPr>
          <a:xfrm>
            <a:off x="7694763" y="2931590"/>
            <a:ext cx="0" cy="10242360"/>
          </a:xfrm>
          <a:prstGeom prst="line">
            <a:avLst/>
          </a:prstGeom>
          <a:ln w="635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5DFE8511-1C08-8440-88D8-7E67EBC5BE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46240" y="7581651"/>
            <a:ext cx="2507178" cy="1915238"/>
          </a:xfrm>
          <a:prstGeom prst="rect">
            <a:avLst/>
          </a:prstGeom>
        </p:spPr>
      </p:pic>
      <p:sp>
        <p:nvSpPr>
          <p:cNvPr id="21" name="Text Box 59">
            <a:extLst>
              <a:ext uri="{FF2B5EF4-FFF2-40B4-BE49-F238E27FC236}">
                <a16:creationId xmlns:a16="http://schemas.microsoft.com/office/drawing/2014/main" id="{B65C01B1-276A-354A-8AD7-42BC2B26D95B}"/>
              </a:ext>
            </a:extLst>
          </p:cNvPr>
          <p:cNvSpPr txBox="1"/>
          <p:nvPr/>
        </p:nvSpPr>
        <p:spPr>
          <a:xfrm>
            <a:off x="2135551" y="9632624"/>
            <a:ext cx="3091176" cy="58477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28644" eaLnBrk="0" fontAlgn="base" hangingPunct="0">
              <a:defRPr/>
            </a:pPr>
            <a:r>
              <a:rPr lang="en-US" sz="3200" b="1" dirty="0">
                <a:solidFill>
                  <a:srgbClr val="3D3D3D"/>
                </a:solidFill>
                <a:latin typeface="Arial" charset="0"/>
                <a:ea typeface="Arial" charset="0"/>
                <a:cs typeface="Arial" charset="0"/>
              </a:rPr>
              <a:t>Central Bank</a:t>
            </a:r>
            <a:endParaRPr lang="en-US" sz="3200" b="1" dirty="0">
              <a:solidFill>
                <a:srgbClr val="000000"/>
              </a:solidFill>
              <a:latin typeface="Arial" charset="0"/>
              <a:ea typeface="Arial" charset="0"/>
              <a:cs typeface="Arial" charset="0"/>
            </a:endParaRPr>
          </a:p>
        </p:txBody>
      </p:sp>
      <p:pic>
        <p:nvPicPr>
          <p:cNvPr id="22" name="Picture 21">
            <a:extLst>
              <a:ext uri="{FF2B5EF4-FFF2-40B4-BE49-F238E27FC236}">
                <a16:creationId xmlns:a16="http://schemas.microsoft.com/office/drawing/2014/main" id="{871C48F3-F967-CF4F-B285-BFD162BF899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64945" y="8785704"/>
            <a:ext cx="1485900" cy="1060528"/>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813F8FE7-AB61-354A-B3BD-79D51007B569}"/>
              </a:ext>
            </a:extLst>
          </p:cNvPr>
          <p:cNvPicPr>
            <a:picLocks noChangeAspect="1"/>
          </p:cNvPicPr>
          <p:nvPr/>
        </p:nvPicPr>
        <p:blipFill>
          <a:blip r:embed="rId6">
            <a:alphaModFix/>
          </a:blip>
          <a:stretch>
            <a:fillRect/>
          </a:stretch>
        </p:blipFill>
        <p:spPr>
          <a:xfrm>
            <a:off x="11112961" y="10154508"/>
            <a:ext cx="1546068" cy="1205204"/>
          </a:xfrm>
          <a:prstGeom prst="rect">
            <a:avLst/>
          </a:prstGeom>
        </p:spPr>
      </p:pic>
      <p:pic>
        <p:nvPicPr>
          <p:cNvPr id="24" name="Picture 23">
            <a:extLst>
              <a:ext uri="{FF2B5EF4-FFF2-40B4-BE49-F238E27FC236}">
                <a16:creationId xmlns:a16="http://schemas.microsoft.com/office/drawing/2014/main" id="{F0BAE949-D8F0-3541-B565-05806FEF482C}"/>
              </a:ext>
            </a:extLst>
          </p:cNvPr>
          <p:cNvPicPr>
            <a:picLocks noChangeAspect="1"/>
          </p:cNvPicPr>
          <p:nvPr/>
        </p:nvPicPr>
        <p:blipFill>
          <a:blip r:embed="rId7"/>
          <a:stretch>
            <a:fillRect/>
          </a:stretch>
        </p:blipFill>
        <p:spPr>
          <a:xfrm>
            <a:off x="13360762" y="8683017"/>
            <a:ext cx="1443342" cy="1338034"/>
          </a:xfrm>
          <a:prstGeom prst="rect">
            <a:avLst/>
          </a:prstGeom>
        </p:spPr>
      </p:pic>
      <p:sp>
        <p:nvSpPr>
          <p:cNvPr id="25" name="Text Box 59">
            <a:extLst>
              <a:ext uri="{FF2B5EF4-FFF2-40B4-BE49-F238E27FC236}">
                <a16:creationId xmlns:a16="http://schemas.microsoft.com/office/drawing/2014/main" id="{A58B1652-6D1F-0941-8291-8A9C68AEA091}"/>
              </a:ext>
            </a:extLst>
          </p:cNvPr>
          <p:cNvSpPr txBox="1"/>
          <p:nvPr/>
        </p:nvSpPr>
        <p:spPr>
          <a:xfrm>
            <a:off x="8042657" y="9975875"/>
            <a:ext cx="2806392" cy="99283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28644" eaLnBrk="0" fontAlgn="base" hangingPunct="0">
              <a:defRPr/>
            </a:pPr>
            <a:r>
              <a:rPr lang="en-US" sz="2926" b="1" dirty="0">
                <a:solidFill>
                  <a:srgbClr val="3D3D3D"/>
                </a:solidFill>
                <a:latin typeface="Arial" charset="0"/>
                <a:ea typeface="Arial" charset="0"/>
                <a:cs typeface="Arial" charset="0"/>
              </a:rPr>
              <a:t>Commercial Banks</a:t>
            </a:r>
            <a:endParaRPr lang="en-US" sz="2926" b="1" dirty="0">
              <a:solidFill>
                <a:srgbClr val="000000"/>
              </a:solidFill>
              <a:latin typeface="Arial" charset="0"/>
              <a:ea typeface="Arial" charset="0"/>
              <a:cs typeface="Arial" charset="0"/>
            </a:endParaRPr>
          </a:p>
        </p:txBody>
      </p:sp>
      <p:sp>
        <p:nvSpPr>
          <p:cNvPr id="26" name="Text Box 59">
            <a:extLst>
              <a:ext uri="{FF2B5EF4-FFF2-40B4-BE49-F238E27FC236}">
                <a16:creationId xmlns:a16="http://schemas.microsoft.com/office/drawing/2014/main" id="{3A7438FD-203D-774C-8BF4-E731B95E9919}"/>
              </a:ext>
            </a:extLst>
          </p:cNvPr>
          <p:cNvSpPr txBox="1"/>
          <p:nvPr/>
        </p:nvSpPr>
        <p:spPr>
          <a:xfrm>
            <a:off x="12679235" y="9926321"/>
            <a:ext cx="2806392" cy="99283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28644" eaLnBrk="0" fontAlgn="base" hangingPunct="0">
              <a:defRPr/>
            </a:pPr>
            <a:r>
              <a:rPr lang="en-US" sz="2926" b="1" dirty="0">
                <a:solidFill>
                  <a:srgbClr val="3D3D3D"/>
                </a:solidFill>
                <a:latin typeface="Arial" charset="0"/>
                <a:ea typeface="Arial" charset="0"/>
                <a:cs typeface="Arial" charset="0"/>
              </a:rPr>
              <a:t>Mobile Operators</a:t>
            </a:r>
            <a:endParaRPr lang="en-US" sz="2926" b="1" dirty="0">
              <a:solidFill>
                <a:srgbClr val="000000"/>
              </a:solidFill>
              <a:latin typeface="Arial" charset="0"/>
              <a:ea typeface="Arial" charset="0"/>
              <a:cs typeface="Arial" charset="0"/>
            </a:endParaRPr>
          </a:p>
        </p:txBody>
      </p:sp>
      <p:sp>
        <p:nvSpPr>
          <p:cNvPr id="27" name="Text Box 59">
            <a:extLst>
              <a:ext uri="{FF2B5EF4-FFF2-40B4-BE49-F238E27FC236}">
                <a16:creationId xmlns:a16="http://schemas.microsoft.com/office/drawing/2014/main" id="{6E4E5D76-9E8A-DF4A-8656-B380D9ABF580}"/>
              </a:ext>
            </a:extLst>
          </p:cNvPr>
          <p:cNvSpPr txBox="1"/>
          <p:nvPr/>
        </p:nvSpPr>
        <p:spPr>
          <a:xfrm>
            <a:off x="9715853" y="11271648"/>
            <a:ext cx="4291808" cy="5425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28644" eaLnBrk="0" fontAlgn="base" hangingPunct="0">
              <a:defRPr/>
            </a:pPr>
            <a:r>
              <a:rPr lang="en-US" sz="2926" b="1" dirty="0">
                <a:solidFill>
                  <a:srgbClr val="3D3D3D"/>
                </a:solidFill>
                <a:latin typeface="Arial" charset="0"/>
                <a:ea typeface="Arial" charset="0"/>
                <a:cs typeface="Arial" charset="0"/>
              </a:rPr>
              <a:t>Payment Providers</a:t>
            </a:r>
            <a:endParaRPr lang="en-US" sz="2926" b="1" dirty="0">
              <a:solidFill>
                <a:srgbClr val="000000"/>
              </a:solidFill>
              <a:latin typeface="Arial" charset="0"/>
              <a:ea typeface="Arial" charset="0"/>
              <a:cs typeface="Arial" charset="0"/>
            </a:endParaRPr>
          </a:p>
        </p:txBody>
      </p:sp>
      <p:sp>
        <p:nvSpPr>
          <p:cNvPr id="28" name="Text Box 59">
            <a:extLst>
              <a:ext uri="{FF2B5EF4-FFF2-40B4-BE49-F238E27FC236}">
                <a16:creationId xmlns:a16="http://schemas.microsoft.com/office/drawing/2014/main" id="{B79CFBA5-331E-A348-B25E-D01978716407}"/>
              </a:ext>
            </a:extLst>
          </p:cNvPr>
          <p:cNvSpPr txBox="1"/>
          <p:nvPr/>
        </p:nvSpPr>
        <p:spPr>
          <a:xfrm>
            <a:off x="16936272" y="3360048"/>
            <a:ext cx="6440142" cy="3318857"/>
          </a:xfrm>
          <a:prstGeom prst="rect">
            <a:avLst/>
          </a:prstGeom>
          <a:noFill/>
          <a:ln>
            <a:noFill/>
          </a:ln>
        </p:spPr>
        <p:txBody>
          <a:bodyPr wrap="square" rtlCol="0">
            <a:spAutoFit/>
          </a:bodyPr>
          <a:lstStyle/>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User Experience</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Accessibility for entire population</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Privacy of personal information</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Broad Liquidity and acceptance</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Security practices for users</a:t>
            </a:r>
          </a:p>
          <a:p>
            <a:pPr marL="193478" indent="-193478" eaLnBrk="0" fontAlgn="base" hangingPunct="0">
              <a:spcBef>
                <a:spcPts val="488"/>
              </a:spcBef>
              <a:spcAft>
                <a:spcPts val="488"/>
              </a:spcAft>
              <a:buFont typeface="Arial" panose="020B0604020202020204" pitchFamily="34" charset="0"/>
              <a:buChar char="•"/>
            </a:pPr>
            <a:r>
              <a:rPr lang="en-US" sz="2800" i="1" dirty="0">
                <a:solidFill>
                  <a:srgbClr val="3D3D3D"/>
                </a:solidFill>
                <a:latin typeface="Arial" panose="020B0604020202020204" pitchFamily="34" charset="0"/>
                <a:ea typeface="Avenir Medium Oblique" charset="0"/>
                <a:cs typeface="Arial" panose="020B0604020202020204" pitchFamily="34" charset="0"/>
              </a:rPr>
              <a:t>Anonymity of wallet owners</a:t>
            </a:r>
          </a:p>
        </p:txBody>
      </p:sp>
      <p:pic>
        <p:nvPicPr>
          <p:cNvPr id="29" name="Picture 28">
            <a:extLst>
              <a:ext uri="{FF2B5EF4-FFF2-40B4-BE49-F238E27FC236}">
                <a16:creationId xmlns:a16="http://schemas.microsoft.com/office/drawing/2014/main" id="{F95BAB75-171F-0549-8AA9-2833D9919A6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8751" y="11264429"/>
            <a:ext cx="2201541" cy="1099606"/>
          </a:xfrm>
          <a:prstGeom prst="rect">
            <a:avLst/>
          </a:prstGeom>
          <a:effectLst>
            <a:glow rad="101600">
              <a:schemeClr val="accent4">
                <a:lumMod val="40000"/>
                <a:lumOff val="60000"/>
                <a:alpha val="90000"/>
              </a:schemeClr>
            </a:glow>
          </a:effectLst>
        </p:spPr>
      </p:pic>
      <p:grpSp>
        <p:nvGrpSpPr>
          <p:cNvPr id="30" name="Group 29">
            <a:extLst>
              <a:ext uri="{FF2B5EF4-FFF2-40B4-BE49-F238E27FC236}">
                <a16:creationId xmlns:a16="http://schemas.microsoft.com/office/drawing/2014/main" id="{3A4CB1E6-2484-C448-A348-16559322518B}"/>
              </a:ext>
            </a:extLst>
          </p:cNvPr>
          <p:cNvGrpSpPr/>
          <p:nvPr/>
        </p:nvGrpSpPr>
        <p:grpSpPr>
          <a:xfrm>
            <a:off x="17539946" y="9946173"/>
            <a:ext cx="1338034" cy="1367734"/>
            <a:chOff x="9767859" y="1906163"/>
            <a:chExt cx="823405" cy="841683"/>
          </a:xfrm>
        </p:grpSpPr>
        <p:pic>
          <p:nvPicPr>
            <p:cNvPr id="31" name="Picture 30">
              <a:extLst>
                <a:ext uri="{FF2B5EF4-FFF2-40B4-BE49-F238E27FC236}">
                  <a16:creationId xmlns:a16="http://schemas.microsoft.com/office/drawing/2014/main" id="{743A23CC-F53B-1D4D-A9C1-A1A8D6153A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67859" y="1924441"/>
              <a:ext cx="823405" cy="823405"/>
            </a:xfrm>
            <a:prstGeom prst="rect">
              <a:avLst/>
            </a:prstGeom>
          </p:spPr>
        </p:pic>
        <p:pic>
          <p:nvPicPr>
            <p:cNvPr id="32" name="Picture 31">
              <a:extLst>
                <a:ext uri="{FF2B5EF4-FFF2-40B4-BE49-F238E27FC236}">
                  <a16:creationId xmlns:a16="http://schemas.microsoft.com/office/drawing/2014/main" id="{0224AEE3-5D52-6541-995D-AC2F7FE083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739759">
              <a:off x="9825677" y="1906163"/>
              <a:ext cx="323112" cy="323112"/>
            </a:xfrm>
            <a:prstGeom prst="rect">
              <a:avLst/>
            </a:prstGeom>
          </p:spPr>
        </p:pic>
      </p:grpSp>
      <p:grpSp>
        <p:nvGrpSpPr>
          <p:cNvPr id="33" name="Group 32">
            <a:extLst>
              <a:ext uri="{FF2B5EF4-FFF2-40B4-BE49-F238E27FC236}">
                <a16:creationId xmlns:a16="http://schemas.microsoft.com/office/drawing/2014/main" id="{8C6AFD58-8B7F-3A4E-8583-0CA5265F8C20}"/>
              </a:ext>
            </a:extLst>
          </p:cNvPr>
          <p:cNvGrpSpPr/>
          <p:nvPr/>
        </p:nvGrpSpPr>
        <p:grpSpPr>
          <a:xfrm>
            <a:off x="20862360" y="9602923"/>
            <a:ext cx="1338034" cy="1367734"/>
            <a:chOff x="9767859" y="1906163"/>
            <a:chExt cx="823405" cy="841683"/>
          </a:xfrm>
        </p:grpSpPr>
        <p:pic>
          <p:nvPicPr>
            <p:cNvPr id="34" name="Picture 33">
              <a:extLst>
                <a:ext uri="{FF2B5EF4-FFF2-40B4-BE49-F238E27FC236}">
                  <a16:creationId xmlns:a16="http://schemas.microsoft.com/office/drawing/2014/main" id="{21413642-736E-064B-BBA9-03417B2B612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67859" y="1924441"/>
              <a:ext cx="823405" cy="823405"/>
            </a:xfrm>
            <a:prstGeom prst="rect">
              <a:avLst/>
            </a:prstGeom>
          </p:spPr>
        </p:pic>
        <p:pic>
          <p:nvPicPr>
            <p:cNvPr id="35" name="Picture 34">
              <a:extLst>
                <a:ext uri="{FF2B5EF4-FFF2-40B4-BE49-F238E27FC236}">
                  <a16:creationId xmlns:a16="http://schemas.microsoft.com/office/drawing/2014/main" id="{511542BC-6B96-8247-8932-CC3B4ED38FA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739759">
              <a:off x="9825677" y="1906163"/>
              <a:ext cx="323112" cy="323112"/>
            </a:xfrm>
            <a:prstGeom prst="rect">
              <a:avLst/>
            </a:prstGeom>
          </p:spPr>
        </p:pic>
      </p:grpSp>
      <p:grpSp>
        <p:nvGrpSpPr>
          <p:cNvPr id="36" name="Group 35">
            <a:extLst>
              <a:ext uri="{FF2B5EF4-FFF2-40B4-BE49-F238E27FC236}">
                <a16:creationId xmlns:a16="http://schemas.microsoft.com/office/drawing/2014/main" id="{4E344B67-DA33-7C43-B509-433B9F3FCDDB}"/>
              </a:ext>
            </a:extLst>
          </p:cNvPr>
          <p:cNvGrpSpPr/>
          <p:nvPr/>
        </p:nvGrpSpPr>
        <p:grpSpPr>
          <a:xfrm>
            <a:off x="19765728" y="7925951"/>
            <a:ext cx="1338034" cy="1367734"/>
            <a:chOff x="9767859" y="1906163"/>
            <a:chExt cx="823405" cy="841683"/>
          </a:xfrm>
        </p:grpSpPr>
        <p:pic>
          <p:nvPicPr>
            <p:cNvPr id="37" name="Picture 36">
              <a:extLst>
                <a:ext uri="{FF2B5EF4-FFF2-40B4-BE49-F238E27FC236}">
                  <a16:creationId xmlns:a16="http://schemas.microsoft.com/office/drawing/2014/main" id="{30DFEEF7-92AE-DC4E-A7D9-3286CF6107E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767859" y="1924441"/>
              <a:ext cx="823405" cy="823405"/>
            </a:xfrm>
            <a:prstGeom prst="rect">
              <a:avLst/>
            </a:prstGeom>
          </p:spPr>
        </p:pic>
        <p:pic>
          <p:nvPicPr>
            <p:cNvPr id="38" name="Picture 37">
              <a:extLst>
                <a:ext uri="{FF2B5EF4-FFF2-40B4-BE49-F238E27FC236}">
                  <a16:creationId xmlns:a16="http://schemas.microsoft.com/office/drawing/2014/main" id="{97B02846-5943-D540-AA36-2E368D7E087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739759">
              <a:off x="9825677" y="1906163"/>
              <a:ext cx="323112" cy="323112"/>
            </a:xfrm>
            <a:prstGeom prst="rect">
              <a:avLst/>
            </a:prstGeom>
          </p:spPr>
        </p:pic>
      </p:grpSp>
      <p:pic>
        <p:nvPicPr>
          <p:cNvPr id="39" name="Picture 38">
            <a:extLst>
              <a:ext uri="{FF2B5EF4-FFF2-40B4-BE49-F238E27FC236}">
                <a16:creationId xmlns:a16="http://schemas.microsoft.com/office/drawing/2014/main" id="{30081476-8593-7B48-AEE9-33BC26114C4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7300054" y="8315229"/>
            <a:ext cx="904338" cy="904338"/>
          </a:xfrm>
          <a:prstGeom prst="rect">
            <a:avLst/>
          </a:prstGeom>
        </p:spPr>
      </p:pic>
      <p:pic>
        <p:nvPicPr>
          <p:cNvPr id="40" name="Picture 39">
            <a:extLst>
              <a:ext uri="{FF2B5EF4-FFF2-40B4-BE49-F238E27FC236}">
                <a16:creationId xmlns:a16="http://schemas.microsoft.com/office/drawing/2014/main" id="{D082A351-AADA-F848-B2BC-783BE96E6F7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9838922" y="10343527"/>
            <a:ext cx="904338" cy="904338"/>
          </a:xfrm>
          <a:prstGeom prst="rect">
            <a:avLst/>
          </a:prstGeom>
        </p:spPr>
      </p:pic>
      <p:pic>
        <p:nvPicPr>
          <p:cNvPr id="41" name="Picture 40">
            <a:extLst>
              <a:ext uri="{FF2B5EF4-FFF2-40B4-BE49-F238E27FC236}">
                <a16:creationId xmlns:a16="http://schemas.microsoft.com/office/drawing/2014/main" id="{EC3ECE14-28B1-BB47-9FB3-C03CDF18FA5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1648758" y="8363007"/>
            <a:ext cx="904338" cy="904338"/>
          </a:xfrm>
          <a:prstGeom prst="rect">
            <a:avLst/>
          </a:prstGeom>
        </p:spPr>
      </p:pic>
      <p:sp>
        <p:nvSpPr>
          <p:cNvPr id="42" name="Text Box 59">
            <a:extLst>
              <a:ext uri="{FF2B5EF4-FFF2-40B4-BE49-F238E27FC236}">
                <a16:creationId xmlns:a16="http://schemas.microsoft.com/office/drawing/2014/main" id="{A79D9818-7E17-4C4E-A55A-3DD345E17FC3}"/>
              </a:ext>
            </a:extLst>
          </p:cNvPr>
          <p:cNvSpPr txBox="1"/>
          <p:nvPr/>
        </p:nvSpPr>
        <p:spPr>
          <a:xfrm>
            <a:off x="17781561" y="11281452"/>
            <a:ext cx="4291808" cy="54258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1028644" eaLnBrk="0" fontAlgn="base" hangingPunct="0">
              <a:defRPr/>
            </a:pPr>
            <a:r>
              <a:rPr lang="en-US" sz="2926" b="1" dirty="0">
                <a:solidFill>
                  <a:srgbClr val="3D3D3D"/>
                </a:solidFill>
                <a:latin typeface="Arial" charset="0"/>
                <a:ea typeface="Arial" charset="0"/>
                <a:cs typeface="Arial" charset="0"/>
              </a:rPr>
              <a:t>Users and Merchants</a:t>
            </a:r>
            <a:endParaRPr lang="en-US" sz="2926" b="1" dirty="0">
              <a:solidFill>
                <a:srgbClr val="000000"/>
              </a:solidFill>
              <a:latin typeface="Arial" charset="0"/>
              <a:ea typeface="Arial" charset="0"/>
              <a:cs typeface="Arial" charset="0"/>
            </a:endParaRPr>
          </a:p>
        </p:txBody>
      </p:sp>
      <p:sp>
        <p:nvSpPr>
          <p:cNvPr id="43" name="Text Box 59">
            <a:extLst>
              <a:ext uri="{FF2B5EF4-FFF2-40B4-BE49-F238E27FC236}">
                <a16:creationId xmlns:a16="http://schemas.microsoft.com/office/drawing/2014/main" id="{66781AC2-4D28-3B46-BF87-7D8130CDF167}"/>
              </a:ext>
            </a:extLst>
          </p:cNvPr>
          <p:cNvSpPr txBox="1"/>
          <p:nvPr/>
        </p:nvSpPr>
        <p:spPr>
          <a:xfrm>
            <a:off x="1725432" y="2677270"/>
            <a:ext cx="4289522" cy="584775"/>
          </a:xfrm>
          <a:prstGeom prst="rect">
            <a:avLst/>
          </a:prstGeom>
          <a:noFill/>
          <a:ln>
            <a:noFill/>
          </a:ln>
        </p:spPr>
        <p:txBody>
          <a:bodyPr wrap="square" rtlCol="0">
            <a:spAutoFit/>
          </a:bodyPr>
          <a:lstStyle/>
          <a:p>
            <a:pPr algn="ctr" eaLnBrk="0" fontAlgn="base" hangingPunct="0">
              <a:spcBef>
                <a:spcPts val="488"/>
              </a:spcBef>
              <a:spcAft>
                <a:spcPts val="488"/>
              </a:spcAft>
            </a:pPr>
            <a:r>
              <a:rPr lang="en-US" sz="3200" b="1" u="sng" dirty="0">
                <a:solidFill>
                  <a:srgbClr val="3D3D3D"/>
                </a:solidFill>
                <a:latin typeface="Arial" panose="020B0604020202020204" pitchFamily="34" charset="0"/>
                <a:ea typeface="Avenir Medium Oblique" charset="0"/>
                <a:cs typeface="Arial" panose="020B0604020202020204" pitchFamily="34" charset="0"/>
              </a:rPr>
              <a:t>Public Sector Issues:</a:t>
            </a:r>
          </a:p>
        </p:txBody>
      </p:sp>
      <p:sp>
        <p:nvSpPr>
          <p:cNvPr id="44" name="Text Box 59">
            <a:extLst>
              <a:ext uri="{FF2B5EF4-FFF2-40B4-BE49-F238E27FC236}">
                <a16:creationId xmlns:a16="http://schemas.microsoft.com/office/drawing/2014/main" id="{1E5B4593-2E0E-1D4D-9508-E7795BCDD2E8}"/>
              </a:ext>
            </a:extLst>
          </p:cNvPr>
          <p:cNvSpPr txBox="1"/>
          <p:nvPr/>
        </p:nvSpPr>
        <p:spPr>
          <a:xfrm>
            <a:off x="8959320" y="2593036"/>
            <a:ext cx="5508666" cy="584775"/>
          </a:xfrm>
          <a:prstGeom prst="rect">
            <a:avLst/>
          </a:prstGeom>
          <a:noFill/>
          <a:ln>
            <a:noFill/>
          </a:ln>
        </p:spPr>
        <p:txBody>
          <a:bodyPr wrap="square" rtlCol="0">
            <a:spAutoFit/>
          </a:bodyPr>
          <a:lstStyle/>
          <a:p>
            <a:pPr algn="ctr" eaLnBrk="0" fontAlgn="base" hangingPunct="0">
              <a:spcBef>
                <a:spcPts val="488"/>
              </a:spcBef>
              <a:spcAft>
                <a:spcPts val="488"/>
              </a:spcAft>
            </a:pPr>
            <a:r>
              <a:rPr lang="en-US" sz="3200" b="1" u="sng" dirty="0">
                <a:solidFill>
                  <a:srgbClr val="3D3D3D"/>
                </a:solidFill>
                <a:latin typeface="Arial" panose="020B0604020202020204" pitchFamily="34" charset="0"/>
                <a:ea typeface="Avenir Medium Oblique" charset="0"/>
                <a:cs typeface="Arial" panose="020B0604020202020204" pitchFamily="34" charset="0"/>
              </a:rPr>
              <a:t>Commercial Sector Issues:</a:t>
            </a:r>
          </a:p>
        </p:txBody>
      </p:sp>
      <p:sp>
        <p:nvSpPr>
          <p:cNvPr id="45" name="Text Box 59">
            <a:extLst>
              <a:ext uri="{FF2B5EF4-FFF2-40B4-BE49-F238E27FC236}">
                <a16:creationId xmlns:a16="http://schemas.microsoft.com/office/drawing/2014/main" id="{2D84CC67-8E3F-7E41-BB35-74354F958A4E}"/>
              </a:ext>
            </a:extLst>
          </p:cNvPr>
          <p:cNvSpPr txBox="1"/>
          <p:nvPr/>
        </p:nvSpPr>
        <p:spPr>
          <a:xfrm>
            <a:off x="16761409" y="2677270"/>
            <a:ext cx="6332112" cy="584775"/>
          </a:xfrm>
          <a:prstGeom prst="rect">
            <a:avLst/>
          </a:prstGeom>
          <a:noFill/>
          <a:ln>
            <a:noFill/>
          </a:ln>
        </p:spPr>
        <p:txBody>
          <a:bodyPr wrap="square" rtlCol="0">
            <a:spAutoFit/>
          </a:bodyPr>
          <a:lstStyle/>
          <a:p>
            <a:pPr algn="ctr" eaLnBrk="0" fontAlgn="base" hangingPunct="0">
              <a:spcBef>
                <a:spcPts val="488"/>
              </a:spcBef>
              <a:spcAft>
                <a:spcPts val="488"/>
              </a:spcAft>
            </a:pPr>
            <a:r>
              <a:rPr lang="en-US" sz="3200" b="1" u="sng" dirty="0">
                <a:solidFill>
                  <a:srgbClr val="3D3D3D"/>
                </a:solidFill>
                <a:latin typeface="Arial" panose="020B0604020202020204" pitchFamily="34" charset="0"/>
                <a:ea typeface="Avenir Medium Oblique" charset="0"/>
                <a:cs typeface="Arial" panose="020B0604020202020204" pitchFamily="34" charset="0"/>
              </a:rPr>
              <a:t>Users and Merchants Issues:</a:t>
            </a:r>
          </a:p>
        </p:txBody>
      </p:sp>
      <p:pic>
        <p:nvPicPr>
          <p:cNvPr id="46" name="Picture 45">
            <a:extLst>
              <a:ext uri="{FF2B5EF4-FFF2-40B4-BE49-F238E27FC236}">
                <a16:creationId xmlns:a16="http://schemas.microsoft.com/office/drawing/2014/main" id="{2D5F5E47-00F7-A54F-997E-8DA6FBAD67B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370813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8393-7498-C04F-B423-29A0A119EDC6}"/>
              </a:ext>
            </a:extLst>
          </p:cNvPr>
          <p:cNvSpPr>
            <a:spLocks noGrp="1"/>
          </p:cNvSpPr>
          <p:nvPr>
            <p:ph type="title"/>
          </p:nvPr>
        </p:nvSpPr>
        <p:spPr/>
        <p:txBody>
          <a:bodyPr/>
          <a:lstStyle/>
          <a:p>
            <a:r>
              <a:rPr lang="en-US" sz="7200" dirty="0"/>
              <a:t>GSMT Pilot in Uruguay</a:t>
            </a:r>
          </a:p>
        </p:txBody>
      </p:sp>
      <p:pic>
        <p:nvPicPr>
          <p:cNvPr id="3" name="Picture 2">
            <a:extLst>
              <a:ext uri="{FF2B5EF4-FFF2-40B4-BE49-F238E27FC236}">
                <a16:creationId xmlns:a16="http://schemas.microsoft.com/office/drawing/2014/main" id="{EFCC7B5E-AA90-D54C-AD6A-D30DB36D87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7722402" y="9698919"/>
            <a:ext cx="3916610" cy="2532446"/>
          </a:xfrm>
          <a:prstGeom prst="rect">
            <a:avLst/>
          </a:prstGeom>
        </p:spPr>
      </p:pic>
      <p:pic>
        <p:nvPicPr>
          <p:cNvPr id="6" name="Image 15" descr="IMG_1946.JPG">
            <a:extLst>
              <a:ext uri="{FF2B5EF4-FFF2-40B4-BE49-F238E27FC236}">
                <a16:creationId xmlns:a16="http://schemas.microsoft.com/office/drawing/2014/main" id="{CE4E0463-3638-F44B-8FEA-C18BC461150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65285" y="3880158"/>
            <a:ext cx="1071996" cy="456760"/>
          </a:xfrm>
          <a:prstGeom prst="rect">
            <a:avLst/>
          </a:prstGeom>
        </p:spPr>
      </p:pic>
      <p:pic>
        <p:nvPicPr>
          <p:cNvPr id="9" name="Image 5" descr="Logo_BCU_2016_Web.jpg">
            <a:extLst>
              <a:ext uri="{FF2B5EF4-FFF2-40B4-BE49-F238E27FC236}">
                <a16:creationId xmlns:a16="http://schemas.microsoft.com/office/drawing/2014/main" id="{91086882-23F5-6145-97A7-4F139B85AD54}"/>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2035407" y="203981"/>
            <a:ext cx="5846192" cy="1651250"/>
          </a:xfrm>
          <a:prstGeom prst="rect">
            <a:avLst/>
          </a:prstGeom>
        </p:spPr>
      </p:pic>
      <p:pic>
        <p:nvPicPr>
          <p:cNvPr id="10" name="Image 6" descr="bankCentral.png">
            <a:extLst>
              <a:ext uri="{FF2B5EF4-FFF2-40B4-BE49-F238E27FC236}">
                <a16:creationId xmlns:a16="http://schemas.microsoft.com/office/drawing/2014/main" id="{BAA5E4DA-B768-B840-B015-CBB3AE02FA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87058" y="2241517"/>
            <a:ext cx="3894542" cy="2975050"/>
          </a:xfrm>
          <a:prstGeom prst="rect">
            <a:avLst/>
          </a:prstGeom>
        </p:spPr>
      </p:pic>
      <p:pic>
        <p:nvPicPr>
          <p:cNvPr id="20" name="Image 20" descr="serveur GDM.jpg">
            <a:extLst>
              <a:ext uri="{FF2B5EF4-FFF2-40B4-BE49-F238E27FC236}">
                <a16:creationId xmlns:a16="http://schemas.microsoft.com/office/drawing/2014/main" id="{23A1AEDD-CB57-3443-822C-C195C27438E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371555" y="2930283"/>
            <a:ext cx="2095696" cy="3005574"/>
          </a:xfrm>
          <a:prstGeom prst="rect">
            <a:avLst/>
          </a:prstGeom>
        </p:spPr>
      </p:pic>
      <p:pic>
        <p:nvPicPr>
          <p:cNvPr id="21" name="Image 21" descr="serveur GEM.jpg">
            <a:extLst>
              <a:ext uri="{FF2B5EF4-FFF2-40B4-BE49-F238E27FC236}">
                <a16:creationId xmlns:a16="http://schemas.microsoft.com/office/drawing/2014/main" id="{B15234A6-1B55-4944-A099-DB042EC10F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326232" y="2927939"/>
            <a:ext cx="2095694" cy="3005574"/>
          </a:xfrm>
          <a:prstGeom prst="rect">
            <a:avLst/>
          </a:prstGeom>
        </p:spPr>
      </p:pic>
      <p:sp>
        <p:nvSpPr>
          <p:cNvPr id="22" name="ZoneTexte 22">
            <a:extLst>
              <a:ext uri="{FF2B5EF4-FFF2-40B4-BE49-F238E27FC236}">
                <a16:creationId xmlns:a16="http://schemas.microsoft.com/office/drawing/2014/main" id="{98E219D7-5210-2C40-94CA-82D1244C60C9}"/>
              </a:ext>
            </a:extLst>
          </p:cNvPr>
          <p:cNvSpPr txBox="1"/>
          <p:nvPr/>
        </p:nvSpPr>
        <p:spPr>
          <a:xfrm>
            <a:off x="6271149" y="5970535"/>
            <a:ext cx="2533880" cy="954107"/>
          </a:xfrm>
          <a:prstGeom prst="rect">
            <a:avLst/>
          </a:prstGeom>
          <a:noFill/>
        </p:spPr>
        <p:txBody>
          <a:bodyPr wrap="square" rtlCol="0">
            <a:spAutoFit/>
          </a:bodyPr>
          <a:lstStyle/>
          <a:p>
            <a:pPr algn="ctr" defTabSz="1828800">
              <a:defRPr/>
            </a:pPr>
            <a:r>
              <a:rPr lang="en-US" sz="2800" b="1" dirty="0">
                <a:solidFill>
                  <a:prstClr val="black"/>
                </a:solidFill>
                <a:latin typeface="Arial" panose="020B0604020202020204" pitchFamily="34" charset="0"/>
                <a:cs typeface="Arial" panose="020B0604020202020204" pitchFamily="34" charset="0"/>
              </a:rPr>
              <a:t>Giori Digital Money</a:t>
            </a:r>
          </a:p>
        </p:txBody>
      </p:sp>
      <p:sp>
        <p:nvSpPr>
          <p:cNvPr id="23" name="ZoneTexte 23">
            <a:extLst>
              <a:ext uri="{FF2B5EF4-FFF2-40B4-BE49-F238E27FC236}">
                <a16:creationId xmlns:a16="http://schemas.microsoft.com/office/drawing/2014/main" id="{891BF2C5-1B46-9B42-90F4-0F5C45AD613B}"/>
              </a:ext>
            </a:extLst>
          </p:cNvPr>
          <p:cNvSpPr txBox="1"/>
          <p:nvPr/>
        </p:nvSpPr>
        <p:spPr>
          <a:xfrm>
            <a:off x="11029495" y="5970534"/>
            <a:ext cx="2654860" cy="954107"/>
          </a:xfrm>
          <a:prstGeom prst="rect">
            <a:avLst/>
          </a:prstGeom>
          <a:noFill/>
        </p:spPr>
        <p:txBody>
          <a:bodyPr wrap="square" rtlCol="0">
            <a:spAutoFit/>
          </a:bodyPr>
          <a:lstStyle/>
          <a:p>
            <a:pPr algn="ctr" defTabSz="1828800">
              <a:defRPr/>
            </a:pPr>
            <a:r>
              <a:rPr lang="en-US" sz="2800" b="1" dirty="0">
                <a:solidFill>
                  <a:prstClr val="black"/>
                </a:solidFill>
                <a:latin typeface="Arial" panose="020B0604020202020204" pitchFamily="34" charset="0"/>
                <a:cs typeface="Arial" panose="020B0604020202020204" pitchFamily="34" charset="0"/>
              </a:rPr>
              <a:t>Global eNote Manager</a:t>
            </a:r>
          </a:p>
        </p:txBody>
      </p:sp>
      <p:sp>
        <p:nvSpPr>
          <p:cNvPr id="24" name="ZoneTexte 24">
            <a:extLst>
              <a:ext uri="{FF2B5EF4-FFF2-40B4-BE49-F238E27FC236}">
                <a16:creationId xmlns:a16="http://schemas.microsoft.com/office/drawing/2014/main" id="{0025D399-9A3F-144C-83E1-6C31AA2D49FA}"/>
              </a:ext>
            </a:extLst>
          </p:cNvPr>
          <p:cNvSpPr txBox="1"/>
          <p:nvPr/>
        </p:nvSpPr>
        <p:spPr>
          <a:xfrm>
            <a:off x="9344617" y="4493181"/>
            <a:ext cx="1511592" cy="461665"/>
          </a:xfrm>
          <a:prstGeom prst="rect">
            <a:avLst/>
          </a:prstGeom>
          <a:noFill/>
        </p:spPr>
        <p:txBody>
          <a:bodyPr wrap="square" rtlCol="0">
            <a:spAutoFit/>
          </a:bodyPr>
          <a:lstStyle/>
          <a:p>
            <a:pPr algn="ctr" defTabSz="1828800">
              <a:defRPr/>
            </a:pPr>
            <a:r>
              <a:rPr lang="fr-FR" sz="2400" b="1" dirty="0">
                <a:solidFill>
                  <a:prstClr val="black"/>
                </a:solidFill>
                <a:latin typeface="Arial" panose="020B0604020202020204" pitchFamily="34" charset="0"/>
                <a:cs typeface="Arial" panose="020B0604020202020204" pitchFamily="34" charset="0"/>
              </a:rPr>
              <a:t>eNotes</a:t>
            </a:r>
          </a:p>
        </p:txBody>
      </p:sp>
      <p:sp>
        <p:nvSpPr>
          <p:cNvPr id="25" name="ZoneTexte 25">
            <a:extLst>
              <a:ext uri="{FF2B5EF4-FFF2-40B4-BE49-F238E27FC236}">
                <a16:creationId xmlns:a16="http://schemas.microsoft.com/office/drawing/2014/main" id="{A0175F20-39B6-5D4A-8553-A0ADD95B4498}"/>
              </a:ext>
            </a:extLst>
          </p:cNvPr>
          <p:cNvSpPr txBox="1"/>
          <p:nvPr/>
        </p:nvSpPr>
        <p:spPr>
          <a:xfrm>
            <a:off x="13697070" y="6984161"/>
            <a:ext cx="1732466" cy="707886"/>
          </a:xfrm>
          <a:prstGeom prst="rect">
            <a:avLst/>
          </a:prstGeom>
          <a:noFill/>
        </p:spPr>
        <p:txBody>
          <a:bodyPr wrap="square" rtlCol="0">
            <a:spAutoFit/>
          </a:bodyPr>
          <a:lstStyle/>
          <a:p>
            <a:pPr algn="ctr" defTabSz="1828800">
              <a:defRPr/>
            </a:pPr>
            <a:r>
              <a:rPr lang="en-US" sz="2000" b="1" dirty="0">
                <a:solidFill>
                  <a:prstClr val="black"/>
                </a:solidFill>
                <a:latin typeface="Arial" panose="020B0604020202020204" pitchFamily="34" charset="0"/>
                <a:cs typeface="Arial" panose="020B0604020202020204" pitchFamily="34" charset="0"/>
              </a:rPr>
              <a:t>Hosting</a:t>
            </a:r>
            <a:r>
              <a:rPr lang="fr-FR" sz="2000" b="1" dirty="0">
                <a:solidFill>
                  <a:prstClr val="black"/>
                </a:solidFill>
                <a:latin typeface="Arial" panose="020B0604020202020204" pitchFamily="34" charset="0"/>
                <a:cs typeface="Arial" panose="020B0604020202020204" pitchFamily="34" charset="0"/>
              </a:rPr>
              <a:t> Provider</a:t>
            </a:r>
          </a:p>
        </p:txBody>
      </p:sp>
      <p:cxnSp>
        <p:nvCxnSpPr>
          <p:cNvPr id="26" name="Connecteur droit avec flèche 29">
            <a:extLst>
              <a:ext uri="{FF2B5EF4-FFF2-40B4-BE49-F238E27FC236}">
                <a16:creationId xmlns:a16="http://schemas.microsoft.com/office/drawing/2014/main" id="{E365ECCB-C7DC-0F43-AD63-B2AC7F7DA075}"/>
              </a:ext>
            </a:extLst>
          </p:cNvPr>
          <p:cNvCxnSpPr>
            <a:cxnSpLocks/>
            <a:stCxn id="20" idx="3"/>
            <a:endCxn id="21" idx="1"/>
          </p:cNvCxnSpPr>
          <p:nvPr/>
        </p:nvCxnSpPr>
        <p:spPr>
          <a:xfrm flipV="1">
            <a:off x="8467251" y="4430726"/>
            <a:ext cx="2858980" cy="234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35">
            <a:extLst>
              <a:ext uri="{FF2B5EF4-FFF2-40B4-BE49-F238E27FC236}">
                <a16:creationId xmlns:a16="http://schemas.microsoft.com/office/drawing/2014/main" id="{2C2A9276-1590-EC42-B401-048454F779E8}"/>
              </a:ext>
            </a:extLst>
          </p:cNvPr>
          <p:cNvCxnSpPr>
            <a:cxnSpLocks/>
            <a:stCxn id="21" idx="3"/>
            <a:endCxn id="30" idx="1"/>
          </p:cNvCxnSpPr>
          <p:nvPr/>
        </p:nvCxnSpPr>
        <p:spPr>
          <a:xfrm>
            <a:off x="13421925" y="4430726"/>
            <a:ext cx="4247736" cy="50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29" name="Image 37" descr="2000px-IBM_logo.svg.png">
            <a:extLst>
              <a:ext uri="{FF2B5EF4-FFF2-40B4-BE49-F238E27FC236}">
                <a16:creationId xmlns:a16="http://schemas.microsoft.com/office/drawing/2014/main" id="{B76E3F5F-EB91-BA4B-84FC-1C0767CF9C6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720453" y="7133282"/>
            <a:ext cx="1242640" cy="497056"/>
          </a:xfrm>
          <a:prstGeom prst="rect">
            <a:avLst/>
          </a:prstGeom>
        </p:spPr>
      </p:pic>
      <p:sp>
        <p:nvSpPr>
          <p:cNvPr id="30" name="Rectangle 29">
            <a:extLst>
              <a:ext uri="{FF2B5EF4-FFF2-40B4-BE49-F238E27FC236}">
                <a16:creationId xmlns:a16="http://schemas.microsoft.com/office/drawing/2014/main" id="{A6F8948D-4D76-6D4F-9810-D052D4ACA1AA}"/>
              </a:ext>
            </a:extLst>
          </p:cNvPr>
          <p:cNvSpPr/>
          <p:nvPr/>
        </p:nvSpPr>
        <p:spPr>
          <a:xfrm>
            <a:off x="17669661" y="3153739"/>
            <a:ext cx="4022092" cy="2563974"/>
          </a:xfrm>
          <a:prstGeom prst="rect">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1828800">
              <a:defRPr/>
            </a:pPr>
            <a:endParaRPr lang="fr-FR" sz="3600">
              <a:solidFill>
                <a:prstClr val="white"/>
              </a:solidFill>
              <a:latin typeface="Calibri" panose="020F0502020204030204"/>
            </a:endParaRPr>
          </a:p>
        </p:txBody>
      </p:sp>
      <p:sp>
        <p:nvSpPr>
          <p:cNvPr id="32" name="ZoneTexte 40">
            <a:extLst>
              <a:ext uri="{FF2B5EF4-FFF2-40B4-BE49-F238E27FC236}">
                <a16:creationId xmlns:a16="http://schemas.microsoft.com/office/drawing/2014/main" id="{FF80BEF0-39D4-8847-9AB7-AD5F055ECE39}"/>
              </a:ext>
            </a:extLst>
          </p:cNvPr>
          <p:cNvSpPr txBox="1"/>
          <p:nvPr/>
        </p:nvSpPr>
        <p:spPr>
          <a:xfrm>
            <a:off x="18797634" y="2467235"/>
            <a:ext cx="3107246" cy="461665"/>
          </a:xfrm>
          <a:prstGeom prst="rect">
            <a:avLst/>
          </a:prstGeom>
          <a:noFill/>
        </p:spPr>
        <p:txBody>
          <a:bodyPr wrap="square" rtlCol="0">
            <a:spAutoFit/>
          </a:bodyPr>
          <a:lstStyle/>
          <a:p>
            <a:pPr algn="ctr" defTabSz="1828800">
              <a:defRPr/>
            </a:pPr>
            <a:r>
              <a:rPr lang="en-US" sz="2400" b="1" dirty="0">
                <a:solidFill>
                  <a:prstClr val="black"/>
                </a:solidFill>
                <a:latin typeface="Arial" panose="020B0604020202020204" pitchFamily="34" charset="0"/>
                <a:cs typeface="Arial" panose="020B0604020202020204" pitchFamily="34" charset="0"/>
              </a:rPr>
              <a:t>Mobile Operator</a:t>
            </a:r>
          </a:p>
        </p:txBody>
      </p:sp>
      <p:sp>
        <p:nvSpPr>
          <p:cNvPr id="33" name="ZoneTexte 41">
            <a:extLst>
              <a:ext uri="{FF2B5EF4-FFF2-40B4-BE49-F238E27FC236}">
                <a16:creationId xmlns:a16="http://schemas.microsoft.com/office/drawing/2014/main" id="{C9B08756-BEC4-CD43-87BB-EF30E803B78B}"/>
              </a:ext>
            </a:extLst>
          </p:cNvPr>
          <p:cNvSpPr txBox="1"/>
          <p:nvPr/>
        </p:nvSpPr>
        <p:spPr>
          <a:xfrm>
            <a:off x="18210364" y="4629611"/>
            <a:ext cx="2940690" cy="830997"/>
          </a:xfrm>
          <a:prstGeom prst="rect">
            <a:avLst/>
          </a:prstGeom>
          <a:noFill/>
        </p:spPr>
        <p:txBody>
          <a:bodyPr wrap="square" rtlCol="0">
            <a:spAutoFit/>
          </a:bodyPr>
          <a:lstStyle/>
          <a:p>
            <a:pPr algn="ctr" defTabSz="1828800">
              <a:defRPr/>
            </a:pPr>
            <a:r>
              <a:rPr lang="en-US" sz="2400" b="1" dirty="0">
                <a:solidFill>
                  <a:prstClr val="black"/>
                </a:solidFill>
                <a:latin typeface="Arial" panose="020B0604020202020204" pitchFamily="34" charset="0"/>
                <a:cs typeface="Arial" panose="020B0604020202020204" pitchFamily="34" charset="0"/>
              </a:rPr>
              <a:t>Mobile Payment System</a:t>
            </a:r>
          </a:p>
        </p:txBody>
      </p:sp>
      <p:pic>
        <p:nvPicPr>
          <p:cNvPr id="34" name="Image 42" descr="antel_logo_nuevo.gif">
            <a:extLst>
              <a:ext uri="{FF2B5EF4-FFF2-40B4-BE49-F238E27FC236}">
                <a16:creationId xmlns:a16="http://schemas.microsoft.com/office/drawing/2014/main" id="{4FA26694-38D3-B34D-9F5D-AD7FCE8DCD28}"/>
              </a:ext>
            </a:extLst>
          </p:cNvPr>
          <p:cNvPicPr>
            <a:picLocks noChangeAspect="1"/>
          </p:cNvPicPr>
          <p:nvPr/>
        </p:nvPicPr>
        <p:blipFill rotWithShape="1">
          <a:blip r:embed="rId9" cstate="screen">
            <a:clrChange>
              <a:clrFrom>
                <a:srgbClr val="FFFFFF"/>
              </a:clrFrom>
              <a:clrTo>
                <a:srgbClr val="FFFFFF">
                  <a:alpha val="0"/>
                </a:srgbClr>
              </a:clrTo>
            </a:clrChange>
            <a:alphaModFix/>
            <a:extLst>
              <a:ext uri="{BEBA8EAE-BF5A-486C-A8C5-ECC9F3942E4B}">
                <a14:imgProps xmlns:a14="http://schemas.microsoft.com/office/drawing/2010/main">
                  <a14:imgLayer r:embed="rId10">
                    <a14:imgEffect>
                      <a14:brightnessContrast bright="20000" contrast="40000"/>
                    </a14:imgEffect>
                  </a14:imgLayer>
                </a14:imgProps>
              </a:ext>
              <a:ext uri="{28A0092B-C50C-407E-A947-70E740481C1C}">
                <a14:useLocalDpi xmlns:a14="http://schemas.microsoft.com/office/drawing/2010/main"/>
              </a:ext>
            </a:extLst>
          </a:blip>
          <a:srcRect/>
          <a:stretch/>
        </p:blipFill>
        <p:spPr>
          <a:xfrm>
            <a:off x="17916002" y="2440282"/>
            <a:ext cx="1145790" cy="507508"/>
          </a:xfrm>
          <a:prstGeom prst="rect">
            <a:avLst/>
          </a:prstGeom>
        </p:spPr>
      </p:pic>
      <p:pic>
        <p:nvPicPr>
          <p:cNvPr id="35" name="Image 43" descr="inswitch.png">
            <a:extLst>
              <a:ext uri="{FF2B5EF4-FFF2-40B4-BE49-F238E27FC236}">
                <a16:creationId xmlns:a16="http://schemas.microsoft.com/office/drawing/2014/main" id="{FC342B66-8D97-3C4E-ADDB-1F5D0647BFFD}"/>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7972163" y="3444490"/>
            <a:ext cx="3417088" cy="951772"/>
          </a:xfrm>
          <a:prstGeom prst="rect">
            <a:avLst/>
          </a:prstGeom>
        </p:spPr>
      </p:pic>
      <p:cxnSp>
        <p:nvCxnSpPr>
          <p:cNvPr id="36" name="Connecteur droit avec flèche 57">
            <a:extLst>
              <a:ext uri="{FF2B5EF4-FFF2-40B4-BE49-F238E27FC236}">
                <a16:creationId xmlns:a16="http://schemas.microsoft.com/office/drawing/2014/main" id="{83DF0764-49E3-AC4D-A7D4-16C7FC1189A4}"/>
              </a:ext>
            </a:extLst>
          </p:cNvPr>
          <p:cNvCxnSpPr>
            <a:cxnSpLocks/>
            <a:stCxn id="30" idx="2"/>
            <a:endCxn id="37" idx="0"/>
          </p:cNvCxnSpPr>
          <p:nvPr/>
        </p:nvCxnSpPr>
        <p:spPr>
          <a:xfrm>
            <a:off x="19680707" y="5717713"/>
            <a:ext cx="2358036" cy="1197406"/>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37" name="Image 60" descr="logo_redpagos.jpg">
            <a:extLst>
              <a:ext uri="{FF2B5EF4-FFF2-40B4-BE49-F238E27FC236}">
                <a16:creationId xmlns:a16="http://schemas.microsoft.com/office/drawing/2014/main" id="{8C1B2296-8AC1-954B-9CD8-166F164C7CCB}"/>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0351255" y="6915119"/>
            <a:ext cx="3374976" cy="677106"/>
          </a:xfrm>
          <a:prstGeom prst="rect">
            <a:avLst/>
          </a:prstGeom>
        </p:spPr>
      </p:pic>
      <p:cxnSp>
        <p:nvCxnSpPr>
          <p:cNvPr id="38" name="Connecteur droit avec flèche 63">
            <a:extLst>
              <a:ext uri="{FF2B5EF4-FFF2-40B4-BE49-F238E27FC236}">
                <a16:creationId xmlns:a16="http://schemas.microsoft.com/office/drawing/2014/main" id="{8B37BA58-1EF6-2F40-8052-027498135ACC}"/>
              </a:ext>
            </a:extLst>
          </p:cNvPr>
          <p:cNvCxnSpPr>
            <a:cxnSpLocks/>
            <a:stCxn id="37" idx="2"/>
            <a:endCxn id="41" idx="0"/>
          </p:cNvCxnSpPr>
          <p:nvPr/>
        </p:nvCxnSpPr>
        <p:spPr>
          <a:xfrm flipH="1">
            <a:off x="20553743" y="7592225"/>
            <a:ext cx="1485000" cy="128198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Connecteur droit avec flèche 65">
            <a:extLst>
              <a:ext uri="{FF2B5EF4-FFF2-40B4-BE49-F238E27FC236}">
                <a16:creationId xmlns:a16="http://schemas.microsoft.com/office/drawing/2014/main" id="{02A1ED62-31B2-4F43-BB5D-DFD01F739F6A}"/>
              </a:ext>
            </a:extLst>
          </p:cNvPr>
          <p:cNvCxnSpPr>
            <a:cxnSpLocks/>
            <a:stCxn id="56" idx="2"/>
            <a:endCxn id="43" idx="0"/>
          </p:cNvCxnSpPr>
          <p:nvPr/>
        </p:nvCxnSpPr>
        <p:spPr>
          <a:xfrm>
            <a:off x="17655553" y="8168657"/>
            <a:ext cx="1028500" cy="70555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Connecteur droit avec flèche 67">
            <a:extLst>
              <a:ext uri="{FF2B5EF4-FFF2-40B4-BE49-F238E27FC236}">
                <a16:creationId xmlns:a16="http://schemas.microsoft.com/office/drawing/2014/main" id="{AD501DC4-C778-8D46-88D4-87BD10C5161B}"/>
              </a:ext>
            </a:extLst>
          </p:cNvPr>
          <p:cNvCxnSpPr>
            <a:cxnSpLocks/>
            <a:stCxn id="30" idx="2"/>
            <a:endCxn id="47" idx="0"/>
          </p:cNvCxnSpPr>
          <p:nvPr/>
        </p:nvCxnSpPr>
        <p:spPr>
          <a:xfrm>
            <a:off x="19680707" y="5717713"/>
            <a:ext cx="51962" cy="189552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41" name="Image 68" descr="groupe.png">
            <a:extLst>
              <a:ext uri="{FF2B5EF4-FFF2-40B4-BE49-F238E27FC236}">
                <a16:creationId xmlns:a16="http://schemas.microsoft.com/office/drawing/2014/main" id="{E37ACCAA-0C21-6942-9575-30E61BDA6F5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085005" y="8874211"/>
            <a:ext cx="937476" cy="772746"/>
          </a:xfrm>
          <a:prstGeom prst="rect">
            <a:avLst/>
          </a:prstGeom>
        </p:spPr>
      </p:pic>
      <p:pic>
        <p:nvPicPr>
          <p:cNvPr id="42" name="Image 69" descr="groupe.png">
            <a:extLst>
              <a:ext uri="{FF2B5EF4-FFF2-40B4-BE49-F238E27FC236}">
                <a16:creationId xmlns:a16="http://schemas.microsoft.com/office/drawing/2014/main" id="{BDE427E7-F79A-BE4C-A901-AA36057E2310}"/>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150351" y="8874211"/>
            <a:ext cx="937476" cy="772746"/>
          </a:xfrm>
          <a:prstGeom prst="rect">
            <a:avLst/>
          </a:prstGeom>
        </p:spPr>
      </p:pic>
      <p:pic>
        <p:nvPicPr>
          <p:cNvPr id="43" name="Image 70" descr="groupe.png">
            <a:extLst>
              <a:ext uri="{FF2B5EF4-FFF2-40B4-BE49-F238E27FC236}">
                <a16:creationId xmlns:a16="http://schemas.microsoft.com/office/drawing/2014/main" id="{D778CFC0-DB61-A542-86DA-69FB92687E99}"/>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8215315" y="8874211"/>
            <a:ext cx="937476" cy="772746"/>
          </a:xfrm>
          <a:prstGeom prst="rect">
            <a:avLst/>
          </a:prstGeom>
        </p:spPr>
      </p:pic>
      <p:cxnSp>
        <p:nvCxnSpPr>
          <p:cNvPr id="46" name="Connecteur droit avec flèche 57">
            <a:extLst>
              <a:ext uri="{FF2B5EF4-FFF2-40B4-BE49-F238E27FC236}">
                <a16:creationId xmlns:a16="http://schemas.microsoft.com/office/drawing/2014/main" id="{8DA08DD3-A90D-1C45-A89E-C776E48E1658}"/>
              </a:ext>
            </a:extLst>
          </p:cNvPr>
          <p:cNvCxnSpPr>
            <a:cxnSpLocks/>
            <a:stCxn id="30" idx="2"/>
            <a:endCxn id="56" idx="0"/>
          </p:cNvCxnSpPr>
          <p:nvPr/>
        </p:nvCxnSpPr>
        <p:spPr>
          <a:xfrm flipH="1">
            <a:off x="17655554" y="5717713"/>
            <a:ext cx="2025154" cy="920158"/>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47" name="ZoneTexte 22">
            <a:extLst>
              <a:ext uri="{FF2B5EF4-FFF2-40B4-BE49-F238E27FC236}">
                <a16:creationId xmlns:a16="http://schemas.microsoft.com/office/drawing/2014/main" id="{7219C531-595D-2540-9F3E-3AC8B7194539}"/>
              </a:ext>
            </a:extLst>
          </p:cNvPr>
          <p:cNvSpPr txBox="1"/>
          <p:nvPr/>
        </p:nvSpPr>
        <p:spPr>
          <a:xfrm>
            <a:off x="18442857" y="7613239"/>
            <a:ext cx="2579624" cy="830997"/>
          </a:xfrm>
          <a:prstGeom prst="rect">
            <a:avLst/>
          </a:prstGeom>
          <a:noFill/>
        </p:spPr>
        <p:txBody>
          <a:bodyPr wrap="square" rtlCol="0">
            <a:spAutoFit/>
          </a:bodyPr>
          <a:lstStyle/>
          <a:p>
            <a:pPr algn="ctr" defTabSz="1828800">
              <a:defRPr/>
            </a:pPr>
            <a:r>
              <a:rPr lang="fr-FR" sz="2400" b="1" dirty="0">
                <a:solidFill>
                  <a:prstClr val="black"/>
                </a:solidFill>
                <a:latin typeface="Arial" panose="020B0604020202020204" pitchFamily="34" charset="0"/>
                <a:cs typeface="Arial" panose="020B0604020202020204" pitchFamily="34" charset="0"/>
              </a:rPr>
              <a:t>Person to Person</a:t>
            </a:r>
          </a:p>
        </p:txBody>
      </p:sp>
      <p:pic>
        <p:nvPicPr>
          <p:cNvPr id="56" name="Picture 55">
            <a:extLst>
              <a:ext uri="{FF2B5EF4-FFF2-40B4-BE49-F238E27FC236}">
                <a16:creationId xmlns:a16="http://schemas.microsoft.com/office/drawing/2014/main" id="{FBC9E5FF-5186-D043-AE1C-7B41933CB02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6890160" y="6637871"/>
            <a:ext cx="1530786" cy="1530786"/>
          </a:xfrm>
          <a:prstGeom prst="rect">
            <a:avLst/>
          </a:prstGeom>
        </p:spPr>
      </p:pic>
      <p:sp>
        <p:nvSpPr>
          <p:cNvPr id="57" name="Text Box 59">
            <a:extLst>
              <a:ext uri="{FF2B5EF4-FFF2-40B4-BE49-F238E27FC236}">
                <a16:creationId xmlns:a16="http://schemas.microsoft.com/office/drawing/2014/main" id="{BACCE738-97C8-D34F-B1F9-5DF14B37E3F1}"/>
              </a:ext>
            </a:extLst>
          </p:cNvPr>
          <p:cNvSpPr txBox="1"/>
          <p:nvPr/>
        </p:nvSpPr>
        <p:spPr>
          <a:xfrm>
            <a:off x="16274461" y="5942561"/>
            <a:ext cx="2215448" cy="461665"/>
          </a:xfrm>
          <a:prstGeom prst="rect">
            <a:avLst/>
          </a:prstGeom>
          <a:noFill/>
        </p:spPr>
        <p:txBody>
          <a:bodyPr wrap="square" rtlCol="0">
            <a:spAutoFit/>
          </a:bodyPr>
          <a:lstStyle/>
          <a:p>
            <a:pPr algn="ctr" defTabSz="1828800" eaLnBrk="0" fontAlgn="base" hangingPunct="0">
              <a:defRPr/>
            </a:pPr>
            <a:r>
              <a:rPr lang="en-US" sz="2400" b="1" dirty="0">
                <a:solidFill>
                  <a:srgbClr val="3D3D3D"/>
                </a:solidFill>
                <a:latin typeface="Arial" panose="020B0604020202020204" pitchFamily="34" charset="0"/>
                <a:ea typeface="Arial" charset="0"/>
                <a:cs typeface="Arial" panose="020B0604020202020204" pitchFamily="34" charset="0"/>
              </a:rPr>
              <a:t>Merchants</a:t>
            </a:r>
            <a:endParaRPr lang="en-US" sz="2400" b="1" dirty="0">
              <a:solidFill>
                <a:srgbClr val="000000"/>
              </a:solidFill>
              <a:latin typeface="Arial" panose="020B0604020202020204" pitchFamily="34" charset="0"/>
              <a:ea typeface="Arial" charset="0"/>
              <a:cs typeface="Arial" panose="020B0604020202020204" pitchFamily="34" charset="0"/>
            </a:endParaRPr>
          </a:p>
        </p:txBody>
      </p:sp>
      <p:sp>
        <p:nvSpPr>
          <p:cNvPr id="84" name="Rounded Rectangle 83">
            <a:extLst>
              <a:ext uri="{FF2B5EF4-FFF2-40B4-BE49-F238E27FC236}">
                <a16:creationId xmlns:a16="http://schemas.microsoft.com/office/drawing/2014/main" id="{B112898C-C6A8-2547-A2AE-8B99805C37D5}"/>
              </a:ext>
            </a:extLst>
          </p:cNvPr>
          <p:cNvSpPr/>
          <p:nvPr/>
        </p:nvSpPr>
        <p:spPr>
          <a:xfrm>
            <a:off x="5594108" y="2532336"/>
            <a:ext cx="9014354" cy="4484640"/>
          </a:xfrm>
          <a:prstGeom prst="roundRect">
            <a:avLst/>
          </a:prstGeom>
          <a:noFill/>
          <a:ln w="28575">
            <a:solidFill>
              <a:srgbClr val="1E5FA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a:solidFill>
                <a:prstClr val="white"/>
              </a:solidFill>
              <a:latin typeface="Calibri" panose="020F0502020204030204"/>
            </a:endParaRPr>
          </a:p>
        </p:txBody>
      </p:sp>
      <p:sp>
        <p:nvSpPr>
          <p:cNvPr id="85" name="Text Box 66">
            <a:extLst>
              <a:ext uri="{FF2B5EF4-FFF2-40B4-BE49-F238E27FC236}">
                <a16:creationId xmlns:a16="http://schemas.microsoft.com/office/drawing/2014/main" id="{68E80E60-7CDB-F54E-B770-B59D6C0B9517}"/>
              </a:ext>
            </a:extLst>
          </p:cNvPr>
          <p:cNvSpPr txBox="1"/>
          <p:nvPr/>
        </p:nvSpPr>
        <p:spPr>
          <a:xfrm>
            <a:off x="8776224" y="2559916"/>
            <a:ext cx="2343754" cy="1200329"/>
          </a:xfrm>
          <a:prstGeom prst="rect">
            <a:avLst/>
          </a:prstGeom>
          <a:solidFill>
            <a:schemeClr val="bg1">
              <a:alpha val="80000"/>
            </a:schemeClr>
          </a:solidFill>
          <a:ln>
            <a:noFill/>
          </a:ln>
        </p:spPr>
        <p:txBody>
          <a:bodyPr wrap="square" rtlCol="0">
            <a:spAutoFit/>
          </a:bodyPr>
          <a:lstStyle/>
          <a:p>
            <a:pPr algn="ctr" defTabSz="1828800">
              <a:defRPr/>
            </a:pPr>
            <a:r>
              <a:rPr lang="en-US" sz="7200" dirty="0">
                <a:solidFill>
                  <a:srgbClr val="3491CA"/>
                </a:solidFill>
                <a:latin typeface="Times New Roman" panose="02020603050405020304" pitchFamily="18" charset="0"/>
                <a:ea typeface="Baskerville" charset="0"/>
                <a:cs typeface="Times New Roman" panose="02020603050405020304" pitchFamily="18" charset="0"/>
              </a:rPr>
              <a:t>g</a:t>
            </a:r>
            <a:r>
              <a:rPr lang="en-US" sz="7200" dirty="0">
                <a:solidFill>
                  <a:srgbClr val="3D3D3D"/>
                </a:solidFill>
                <a:latin typeface="Times New Roman" panose="02020603050405020304" pitchFamily="18" charset="0"/>
                <a:ea typeface="Baskerville" charset="0"/>
                <a:cs typeface="Times New Roman" panose="02020603050405020304" pitchFamily="18" charset="0"/>
              </a:rPr>
              <a:t>smt</a:t>
            </a:r>
            <a:endParaRPr lang="en-US" sz="3600" dirty="0">
              <a:solidFill>
                <a:prstClr val="black"/>
              </a:solidFill>
              <a:latin typeface="Times New Roman" panose="02020603050405020304" pitchFamily="18" charset="0"/>
              <a:ea typeface="Calibri" charset="0"/>
              <a:cs typeface="Times New Roman" panose="02020603050405020304" pitchFamily="18" charset="0"/>
            </a:endParaRPr>
          </a:p>
        </p:txBody>
      </p:sp>
      <p:grpSp>
        <p:nvGrpSpPr>
          <p:cNvPr id="4" name="Group 3">
            <a:extLst>
              <a:ext uri="{FF2B5EF4-FFF2-40B4-BE49-F238E27FC236}">
                <a16:creationId xmlns:a16="http://schemas.microsoft.com/office/drawing/2014/main" id="{07213E7B-EEBE-184A-915C-CE4872ECB347}"/>
              </a:ext>
            </a:extLst>
          </p:cNvPr>
          <p:cNvGrpSpPr/>
          <p:nvPr/>
        </p:nvGrpSpPr>
        <p:grpSpPr>
          <a:xfrm>
            <a:off x="2341625" y="5307075"/>
            <a:ext cx="2061684" cy="2061684"/>
            <a:chOff x="1134102" y="4546600"/>
            <a:chExt cx="1030842" cy="1030842"/>
          </a:xfrm>
        </p:grpSpPr>
        <p:pic>
          <p:nvPicPr>
            <p:cNvPr id="91" name="Picture 90">
              <a:extLst>
                <a:ext uri="{FF2B5EF4-FFF2-40B4-BE49-F238E27FC236}">
                  <a16:creationId xmlns:a16="http://schemas.microsoft.com/office/drawing/2014/main" id="{FE46C135-D4BB-1D48-95F1-4BA3677B6AC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34102" y="4546600"/>
              <a:ext cx="1030842" cy="1030842"/>
            </a:xfrm>
            <a:prstGeom prst="rect">
              <a:avLst/>
            </a:prstGeom>
          </p:spPr>
        </p:pic>
        <p:sp>
          <p:nvSpPr>
            <p:cNvPr id="13" name="ZoneTexte 9">
              <a:extLst>
                <a:ext uri="{FF2B5EF4-FFF2-40B4-BE49-F238E27FC236}">
                  <a16:creationId xmlns:a16="http://schemas.microsoft.com/office/drawing/2014/main" id="{C507713C-301C-FA49-AD92-08D7C9B30BDA}"/>
                </a:ext>
              </a:extLst>
            </p:cNvPr>
            <p:cNvSpPr txBox="1"/>
            <p:nvPr/>
          </p:nvSpPr>
          <p:spPr>
            <a:xfrm>
              <a:off x="1187738" y="4655005"/>
              <a:ext cx="838865" cy="415499"/>
            </a:xfrm>
            <a:prstGeom prst="rect">
              <a:avLst/>
            </a:prstGeom>
            <a:noFill/>
          </p:spPr>
          <p:txBody>
            <a:bodyPr wrap="square" rtlCol="0">
              <a:spAutoFit/>
            </a:bodyPr>
            <a:lstStyle/>
            <a:p>
              <a:pPr algn="ctr" defTabSz="1828800">
                <a:defRPr/>
              </a:pPr>
              <a:r>
                <a:rPr lang="fr-FR" sz="2400" dirty="0">
                  <a:solidFill>
                    <a:prstClr val="black"/>
                  </a:solidFill>
                  <a:latin typeface="Arial" panose="020B0604020202020204" pitchFamily="34" charset="0"/>
                  <a:cs typeface="Arial" panose="020B0604020202020204" pitchFamily="34" charset="0"/>
                </a:rPr>
                <a:t>Reports </a:t>
              </a:r>
            </a:p>
            <a:p>
              <a:pPr algn="ctr" defTabSz="1828800">
                <a:defRPr/>
              </a:pPr>
              <a:r>
                <a:rPr lang="fr-FR" sz="2400" dirty="0">
                  <a:solidFill>
                    <a:prstClr val="black"/>
                  </a:solidFill>
                  <a:latin typeface="Arial" panose="020B0604020202020204" pitchFamily="34" charset="0"/>
                  <a:cs typeface="Arial" panose="020B0604020202020204" pitchFamily="34" charset="0"/>
                </a:rPr>
                <a:t>and data</a:t>
              </a:r>
            </a:p>
          </p:txBody>
        </p:sp>
      </p:grpSp>
      <p:sp>
        <p:nvSpPr>
          <p:cNvPr id="48" name="ZoneTexte 25">
            <a:extLst>
              <a:ext uri="{FF2B5EF4-FFF2-40B4-BE49-F238E27FC236}">
                <a16:creationId xmlns:a16="http://schemas.microsoft.com/office/drawing/2014/main" id="{741AF50A-04B8-834F-8595-B60101B8C767}"/>
              </a:ext>
            </a:extLst>
          </p:cNvPr>
          <p:cNvSpPr txBox="1"/>
          <p:nvPr/>
        </p:nvSpPr>
        <p:spPr>
          <a:xfrm>
            <a:off x="16357731" y="12187194"/>
            <a:ext cx="6697912" cy="954107"/>
          </a:xfrm>
          <a:prstGeom prst="rect">
            <a:avLst/>
          </a:prstGeom>
          <a:solidFill>
            <a:schemeClr val="bg1"/>
          </a:solidFill>
        </p:spPr>
        <p:txBody>
          <a:bodyPr wrap="square" rtlCol="0">
            <a:spAutoFit/>
          </a:bodyPr>
          <a:lstStyle/>
          <a:p>
            <a:pPr algn="ctr" defTabSz="1828800">
              <a:defRPr/>
            </a:pPr>
            <a:r>
              <a:rPr lang="en-US" sz="5600" b="1" dirty="0">
                <a:solidFill>
                  <a:srgbClr val="2F5496"/>
                </a:solidFill>
                <a:latin typeface="Arial" panose="020B0604020202020204" pitchFamily="34" charset="0"/>
                <a:cs typeface="Arial" panose="020B0604020202020204" pitchFamily="34" charset="0"/>
              </a:rPr>
              <a:t>As simple as cash</a:t>
            </a:r>
            <a:endParaRPr lang="fr-FR" sz="5600" b="1" dirty="0">
              <a:solidFill>
                <a:srgbClr val="2F5496"/>
              </a:solidFill>
              <a:latin typeface="Arial" panose="020B0604020202020204" pitchFamily="34" charset="0"/>
              <a:cs typeface="Arial" panose="020B0604020202020204" pitchFamily="34" charset="0"/>
            </a:endParaRPr>
          </a:p>
        </p:txBody>
      </p:sp>
      <p:pic>
        <p:nvPicPr>
          <p:cNvPr id="49" name="Picture 48">
            <a:extLst>
              <a:ext uri="{FF2B5EF4-FFF2-40B4-BE49-F238E27FC236}">
                <a16:creationId xmlns:a16="http://schemas.microsoft.com/office/drawing/2014/main" id="{3F7A73CC-E7B0-3143-9111-4756ABCA33CE}"/>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41894" y="12012993"/>
            <a:ext cx="1466442" cy="1466442"/>
          </a:xfrm>
          <a:prstGeom prst="rect">
            <a:avLst/>
          </a:prstGeom>
        </p:spPr>
      </p:pic>
      <p:sp>
        <p:nvSpPr>
          <p:cNvPr id="50" name="Content Placeholder 2">
            <a:extLst>
              <a:ext uri="{FF2B5EF4-FFF2-40B4-BE49-F238E27FC236}">
                <a16:creationId xmlns:a16="http://schemas.microsoft.com/office/drawing/2014/main" id="{E2123721-EF3E-B345-9A78-6ABEEB540D2F}"/>
              </a:ext>
            </a:extLst>
          </p:cNvPr>
          <p:cNvSpPr txBox="1">
            <a:spLocks/>
          </p:cNvSpPr>
          <p:nvPr/>
        </p:nvSpPr>
        <p:spPr bwMode="gray">
          <a:xfrm>
            <a:off x="2006756" y="7849748"/>
            <a:ext cx="13344278" cy="5518508"/>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panose="02000503020000020003" pitchFamily="2" charset="0"/>
                <a:ea typeface="+mn-ea"/>
                <a:cs typeface="+mn-cs"/>
              </a:defRPr>
            </a:lvl9pPr>
          </a:lstStyle>
          <a:p>
            <a:pPr marL="0" indent="0">
              <a:lnSpc>
                <a:spcPct val="100000"/>
              </a:lnSpc>
              <a:spcBef>
                <a:spcPts val="0"/>
              </a:spcBef>
              <a:buNone/>
            </a:pPr>
            <a:r>
              <a:rPr lang="en-US" sz="2400" b="1" i="1" dirty="0">
                <a:latin typeface="Arial" panose="020B0604020202020204" pitchFamily="34" charset="0"/>
                <a:ea typeface="Avenir Heavy" charset="0"/>
                <a:cs typeface="Arial" panose="020B0604020202020204" pitchFamily="34" charset="0"/>
              </a:rPr>
              <a:t>IMF on Uruguay Pilot for e-Peso, February 2019</a:t>
            </a:r>
            <a:endParaRPr lang="en-US" sz="2400" b="1" i="1" dirty="0">
              <a:latin typeface="Arial" panose="020B0604020202020204" pitchFamily="34" charset="0"/>
              <a:cs typeface="Arial" panose="020B0604020202020204" pitchFamily="34" charset="0"/>
            </a:endParaRPr>
          </a:p>
          <a:p>
            <a:pPr marL="0" indent="0">
              <a:lnSpc>
                <a:spcPct val="110000"/>
              </a:lnSpc>
              <a:spcBef>
                <a:spcPts val="0"/>
              </a:spcBef>
              <a:buNone/>
            </a:pPr>
            <a:r>
              <a:rPr lang="en-US" sz="2400" dirty="0">
                <a:latin typeface="Arial" panose="020B0604020202020204" pitchFamily="34" charset="0"/>
                <a:cs typeface="Arial" panose="020B0604020202020204" pitchFamily="34" charset="0"/>
              </a:rPr>
              <a:t>The central bank aims at reducing transaction costs of cash (estimated at 0.6% of GDP), improve financial innovation by creating a supportive regulatory environment and infrastructure, and fostering financial inclusion by reaching out to non-banked segments of the society through mobile networks. </a:t>
            </a:r>
          </a:p>
          <a:p>
            <a:pPr marL="0" indent="0">
              <a:lnSpc>
                <a:spcPct val="100000"/>
              </a:lnSpc>
              <a:spcBef>
                <a:spcPts val="3600"/>
              </a:spcBef>
              <a:buNone/>
            </a:pPr>
            <a:r>
              <a:rPr lang="en-US" sz="2400" b="1" i="1" dirty="0">
                <a:latin typeface="Arial" panose="020B0604020202020204" pitchFamily="34" charset="0"/>
                <a:cs typeface="Arial" panose="020B0604020202020204" pitchFamily="34" charset="0"/>
              </a:rPr>
              <a:t>BIS on the expansion of the Innovation Hub, June 2020</a:t>
            </a:r>
          </a:p>
          <a:p>
            <a:pPr marL="0" indent="0">
              <a:lnSpc>
                <a:spcPct val="110000"/>
              </a:lnSpc>
              <a:spcBef>
                <a:spcPts val="0"/>
              </a:spcBef>
              <a:buNone/>
            </a:pPr>
            <a:r>
              <a:rPr lang="en-US" sz="2400" dirty="0">
                <a:latin typeface="Arial" panose="020B0604020202020204" pitchFamily="34" charset="0"/>
                <a:cs typeface="Arial" panose="020B0604020202020204" pitchFamily="34" charset="0"/>
              </a:rPr>
              <a:t>“With this expansion, the Innovation Hub will be well placed to advance work on a broad range of issues of importance to the central banking community, including digital currency and digital payments …”</a:t>
            </a:r>
          </a:p>
          <a:p>
            <a:pPr marL="0" indent="0">
              <a:lnSpc>
                <a:spcPct val="100000"/>
              </a:lnSpc>
              <a:spcBef>
                <a:spcPts val="3600"/>
              </a:spcBef>
              <a:buNone/>
            </a:pPr>
            <a:r>
              <a:rPr lang="en-US" sz="2400" b="1" i="1" dirty="0">
                <a:latin typeface="Arial" panose="020B0604020202020204" pitchFamily="34" charset="0"/>
                <a:ea typeface="Avenir Heavy" charset="0"/>
                <a:cs typeface="Arial" panose="020B0604020202020204" pitchFamily="34" charset="0"/>
              </a:rPr>
              <a:t>BCE Working Paper on CBDC, January 2020</a:t>
            </a:r>
            <a:endParaRPr lang="en-US" sz="2400" b="1" i="1" dirty="0">
              <a:latin typeface="Arial" panose="020B0604020202020204" pitchFamily="34" charset="0"/>
              <a:cs typeface="Arial" panose="020B0604020202020204" pitchFamily="34" charset="0"/>
            </a:endParaRPr>
          </a:p>
          <a:p>
            <a:pPr marL="0" indent="0">
              <a:lnSpc>
                <a:spcPct val="110000"/>
              </a:lnSpc>
              <a:spcBef>
                <a:spcPts val="0"/>
              </a:spcBef>
              <a:spcAft>
                <a:spcPts val="1950"/>
              </a:spcAft>
              <a:buNone/>
            </a:pPr>
            <a:r>
              <a:rPr lang="en-US" sz="2400" dirty="0">
                <a:latin typeface="Arial" panose="020B0604020202020204" pitchFamily="34" charset="0"/>
                <a:cs typeface="Arial" panose="020B0604020202020204" pitchFamily="34" charset="0"/>
              </a:rPr>
              <a:t>“… a recently conducted pilot by the Central Bank of Uruguay, which would qualify as the most advanced and concrete CBDC experiment up to now …”</a:t>
            </a:r>
          </a:p>
          <a:p>
            <a:pPr marL="0" indent="0">
              <a:lnSpc>
                <a:spcPct val="110000"/>
              </a:lnSpc>
              <a:spcBef>
                <a:spcPts val="0"/>
              </a:spcBef>
              <a:buNone/>
            </a:pPr>
            <a:endParaRPr lang="en-US" sz="2400" dirty="0">
              <a:latin typeface="Arial" panose="020B0604020202020204" pitchFamily="34" charset="0"/>
              <a:cs typeface="Arial" panose="020B0604020202020204" pitchFamily="34" charset="0"/>
            </a:endParaRPr>
          </a:p>
        </p:txBody>
      </p:sp>
      <p:pic>
        <p:nvPicPr>
          <p:cNvPr id="51" name="Picture 50">
            <a:extLst>
              <a:ext uri="{FF2B5EF4-FFF2-40B4-BE49-F238E27FC236}">
                <a16:creationId xmlns:a16="http://schemas.microsoft.com/office/drawing/2014/main" id="{26E7DE10-5BB2-AA42-81E5-3AC2044101F8}"/>
              </a:ext>
            </a:extLst>
          </p:cNvPr>
          <p:cNvPicPr>
            <a:picLocks noChangeAspect="1"/>
          </p:cNvPicPr>
          <p:nvPr/>
        </p:nvPicPr>
        <p:blipFill>
          <a:blip r:embed="rId17"/>
          <a:stretch>
            <a:fillRect/>
          </a:stretch>
        </p:blipFill>
        <p:spPr>
          <a:xfrm>
            <a:off x="657289" y="10201800"/>
            <a:ext cx="1235648" cy="1235648"/>
          </a:xfrm>
          <a:prstGeom prst="rect">
            <a:avLst/>
          </a:prstGeom>
        </p:spPr>
      </p:pic>
      <p:pic>
        <p:nvPicPr>
          <p:cNvPr id="7" name="Picture 6">
            <a:extLst>
              <a:ext uri="{FF2B5EF4-FFF2-40B4-BE49-F238E27FC236}">
                <a16:creationId xmlns:a16="http://schemas.microsoft.com/office/drawing/2014/main" id="{DE00E72A-F3F8-5941-9833-03BF9DE232DE}"/>
              </a:ext>
            </a:extLst>
          </p:cNvPr>
          <p:cNvPicPr>
            <a:picLocks noChangeAspect="1"/>
          </p:cNvPicPr>
          <p:nvPr/>
        </p:nvPicPr>
        <p:blipFill>
          <a:blip r:embed="rId18"/>
          <a:stretch>
            <a:fillRect/>
          </a:stretch>
        </p:blipFill>
        <p:spPr>
          <a:xfrm>
            <a:off x="682775" y="8168889"/>
            <a:ext cx="1189300" cy="1210922"/>
          </a:xfrm>
          <a:prstGeom prst="rect">
            <a:avLst/>
          </a:prstGeom>
        </p:spPr>
      </p:pic>
      <p:pic>
        <p:nvPicPr>
          <p:cNvPr id="44" name="Picture 43">
            <a:extLst>
              <a:ext uri="{FF2B5EF4-FFF2-40B4-BE49-F238E27FC236}">
                <a16:creationId xmlns:a16="http://schemas.microsoft.com/office/drawing/2014/main" id="{7D164ECE-8087-E24E-BB61-BFA0CEE686E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7922372" y="611074"/>
            <a:ext cx="5826122" cy="743240"/>
          </a:xfrm>
          <a:prstGeom prst="rect">
            <a:avLst/>
          </a:prstGeom>
        </p:spPr>
      </p:pic>
    </p:spTree>
    <p:extLst>
      <p:ext uri="{BB962C8B-B14F-4D97-AF65-F5344CB8AC3E}">
        <p14:creationId xmlns:p14="http://schemas.microsoft.com/office/powerpoint/2010/main" val="186640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2CF20E-164D-B745-99BD-A58B8A61DA74}"/>
              </a:ext>
            </a:extLst>
          </p:cNvPr>
          <p:cNvSpPr>
            <a:spLocks noGrp="1"/>
          </p:cNvSpPr>
          <p:nvPr>
            <p:ph type="ctrTitle"/>
          </p:nvPr>
        </p:nvSpPr>
        <p:spPr/>
        <p:txBody>
          <a:bodyPr/>
          <a:lstStyle/>
          <a:p>
            <a:r>
              <a:rPr lang="en-US" dirty="0"/>
              <a:t>Thank You!</a:t>
            </a:r>
          </a:p>
        </p:txBody>
      </p:sp>
      <p:sp>
        <p:nvSpPr>
          <p:cNvPr id="5" name="Subtitle 4">
            <a:extLst>
              <a:ext uri="{FF2B5EF4-FFF2-40B4-BE49-F238E27FC236}">
                <a16:creationId xmlns:a16="http://schemas.microsoft.com/office/drawing/2014/main" id="{FF3C0574-28F9-F040-8B5F-D78047B52614}"/>
              </a:ext>
            </a:extLst>
          </p:cNvPr>
          <p:cNvSpPr>
            <a:spLocks noGrp="1"/>
          </p:cNvSpPr>
          <p:nvPr>
            <p:ph type="subTitle" idx="1"/>
          </p:nvPr>
        </p:nvSpPr>
        <p:spPr/>
        <p:txBody>
          <a:bodyPr/>
          <a:lstStyle/>
          <a:p>
            <a:r>
              <a:rPr lang="en-US" sz="6000" b="1" dirty="0"/>
              <a:t>David Mangini</a:t>
            </a:r>
          </a:p>
          <a:p>
            <a:r>
              <a:rPr lang="en-US" dirty="0" err="1"/>
              <a:t>david.mangini@gioridigital.com</a:t>
            </a:r>
            <a:endParaRPr lang="en-US" dirty="0"/>
          </a:p>
        </p:txBody>
      </p:sp>
      <p:sp>
        <p:nvSpPr>
          <p:cNvPr id="3" name="Slide Number Placeholder 2">
            <a:extLst>
              <a:ext uri="{FF2B5EF4-FFF2-40B4-BE49-F238E27FC236}">
                <a16:creationId xmlns:a16="http://schemas.microsoft.com/office/drawing/2014/main" id="{7CEF917A-664B-9440-B179-D03F3C06143D}"/>
              </a:ext>
            </a:extLst>
          </p:cNvPr>
          <p:cNvSpPr>
            <a:spLocks noGrp="1"/>
          </p:cNvSpPr>
          <p:nvPr>
            <p:ph type="sldNum" sz="quarter" idx="12"/>
          </p:nvPr>
        </p:nvSpPr>
        <p:spPr/>
        <p:txBody>
          <a:bodyPr/>
          <a:lstStyle/>
          <a:p>
            <a:fld id="{20AF9D7A-5BEE-9245-944A-197F51D542D9}" type="slidenum">
              <a:rPr lang="en-US" smtClean="0"/>
              <a:t>27</a:t>
            </a:fld>
            <a:endParaRPr lang="en-US"/>
          </a:p>
        </p:txBody>
      </p:sp>
    </p:spTree>
    <p:extLst>
      <p:ext uri="{BB962C8B-B14F-4D97-AF65-F5344CB8AC3E}">
        <p14:creationId xmlns:p14="http://schemas.microsoft.com/office/powerpoint/2010/main" val="500401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9EF40-F906-2F43-A37A-93A6188D8A26}"/>
              </a:ext>
            </a:extLst>
          </p:cNvPr>
          <p:cNvSpPr>
            <a:spLocks noGrp="1"/>
          </p:cNvSpPr>
          <p:nvPr>
            <p:ph type="title"/>
          </p:nvPr>
        </p:nvSpPr>
        <p:spPr>
          <a:xfrm>
            <a:off x="1676619" y="730251"/>
            <a:ext cx="18474687" cy="2651126"/>
          </a:xfrm>
        </p:spPr>
        <p:txBody>
          <a:bodyPr>
            <a:normAutofit/>
          </a:bodyPr>
          <a:lstStyle/>
          <a:p>
            <a:r>
              <a:rPr lang="en-US" sz="7200" dirty="0"/>
              <a:t>Giori Digital provides a solution for Retail Central Bank Digital Currency (CBDC)</a:t>
            </a:r>
          </a:p>
        </p:txBody>
      </p:sp>
      <p:sp>
        <p:nvSpPr>
          <p:cNvPr id="6" name="Content Placeholder 5">
            <a:extLst>
              <a:ext uri="{FF2B5EF4-FFF2-40B4-BE49-F238E27FC236}">
                <a16:creationId xmlns:a16="http://schemas.microsoft.com/office/drawing/2014/main" id="{17DA6626-51DE-264B-9022-F17E28E9AFCE}"/>
              </a:ext>
            </a:extLst>
          </p:cNvPr>
          <p:cNvSpPr>
            <a:spLocks noGrp="1"/>
          </p:cNvSpPr>
          <p:nvPr>
            <p:ph idx="1"/>
          </p:nvPr>
        </p:nvSpPr>
        <p:spPr/>
        <p:txBody>
          <a:bodyPr>
            <a:normAutofit/>
          </a:bodyPr>
          <a:lstStyle/>
          <a:p>
            <a:pPr marL="0" indent="0">
              <a:lnSpc>
                <a:spcPct val="100000"/>
              </a:lnSpc>
              <a:buNone/>
            </a:pPr>
            <a:r>
              <a:rPr lang="en-US" sz="4800" b="1" dirty="0">
                <a:latin typeface="Arial" panose="020B0604020202020204" pitchFamily="34" charset="0"/>
                <a:cs typeface="Arial" panose="020B0604020202020204" pitchFamily="34" charset="0"/>
              </a:rPr>
              <a:t>GSMT – Global Solutions for Money Technology</a:t>
            </a:r>
          </a:p>
          <a:p>
            <a:pPr marL="0" indent="0">
              <a:lnSpc>
                <a:spcPct val="100000"/>
              </a:lnSpc>
              <a:buNone/>
            </a:pPr>
            <a:endParaRPr lang="en-US" sz="4800" b="1" dirty="0">
              <a:latin typeface="Arial" panose="020B0604020202020204" pitchFamily="34" charset="0"/>
              <a:cs typeface="Arial" panose="020B0604020202020204" pitchFamily="34" charset="0"/>
            </a:endParaRPr>
          </a:p>
          <a:p>
            <a:pPr>
              <a:lnSpc>
                <a:spcPct val="100000"/>
              </a:lnSpc>
              <a:spcBef>
                <a:spcPts val="4400"/>
              </a:spcBef>
            </a:pPr>
            <a:r>
              <a:rPr lang="en-US" sz="4000" dirty="0">
                <a:latin typeface="Arial" panose="020B0604020202020204" pitchFamily="34" charset="0"/>
                <a:cs typeface="Arial" panose="020B0604020202020204" pitchFamily="34" charset="0"/>
              </a:rPr>
              <a:t>GSMT is for Retail CBDC use</a:t>
            </a:r>
          </a:p>
          <a:p>
            <a:pPr>
              <a:lnSpc>
                <a:spcPct val="100000"/>
              </a:lnSpc>
              <a:spcBef>
                <a:spcPts val="4400"/>
              </a:spcBef>
            </a:pPr>
            <a:r>
              <a:rPr lang="en-US" sz="4000" dirty="0">
                <a:latin typeface="Arial" panose="020B0604020202020204" pitchFamily="34" charset="0"/>
                <a:cs typeface="Arial" panose="020B0604020202020204" pitchFamily="34" charset="0"/>
              </a:rPr>
              <a:t>Controlled by the Central Bank</a:t>
            </a:r>
          </a:p>
          <a:p>
            <a:pPr>
              <a:lnSpc>
                <a:spcPct val="100000"/>
              </a:lnSpc>
              <a:spcBef>
                <a:spcPts val="4400"/>
              </a:spcBef>
            </a:pPr>
            <a:r>
              <a:rPr lang="en-US" sz="4000" dirty="0">
                <a:latin typeface="Arial" panose="020B0604020202020204" pitchFamily="34" charset="0"/>
                <a:cs typeface="Arial" panose="020B0604020202020204" pitchFamily="34" charset="0"/>
              </a:rPr>
              <a:t>Centralized, Token-based</a:t>
            </a:r>
          </a:p>
          <a:p>
            <a:pPr>
              <a:lnSpc>
                <a:spcPct val="100000"/>
              </a:lnSpc>
              <a:spcBef>
                <a:spcPts val="4400"/>
              </a:spcBef>
            </a:pPr>
            <a:r>
              <a:rPr lang="en-US" sz="4000" b="1" dirty="0">
                <a:solidFill>
                  <a:schemeClr val="accent1">
                    <a:lumMod val="50000"/>
                  </a:schemeClr>
                </a:solidFill>
                <a:latin typeface="Arial" panose="020B0604020202020204" pitchFamily="34" charset="0"/>
                <a:cs typeface="Arial" panose="020B0604020202020204" pitchFamily="34" charset="0"/>
              </a:rPr>
              <a:t>GSMT</a:t>
            </a:r>
            <a:r>
              <a:rPr lang="en-US" sz="4000" dirty="0">
                <a:latin typeface="Arial" panose="020B0604020202020204" pitchFamily="34" charset="0"/>
                <a:cs typeface="Arial" panose="020B0604020202020204" pitchFamily="34" charset="0"/>
              </a:rPr>
              <a:t> is the closest to ‘Cash’</a:t>
            </a:r>
          </a:p>
        </p:txBody>
      </p:sp>
      <p:pic>
        <p:nvPicPr>
          <p:cNvPr id="4" name="Picture 3">
            <a:extLst>
              <a:ext uri="{FF2B5EF4-FFF2-40B4-BE49-F238E27FC236}">
                <a16:creationId xmlns:a16="http://schemas.microsoft.com/office/drawing/2014/main" id="{A7B108A9-F368-3944-9F0B-E37B13870504}"/>
              </a:ext>
            </a:extLst>
          </p:cNvPr>
          <p:cNvPicPr>
            <a:picLocks noChangeAspect="1"/>
          </p:cNvPicPr>
          <p:nvPr/>
        </p:nvPicPr>
        <p:blipFill>
          <a:blip r:embed="rId2"/>
          <a:stretch>
            <a:fillRect/>
          </a:stretch>
        </p:blipFill>
        <p:spPr>
          <a:xfrm>
            <a:off x="10687319" y="4647869"/>
            <a:ext cx="11068500" cy="8337880"/>
          </a:xfrm>
          <a:prstGeom prst="rect">
            <a:avLst/>
          </a:prstGeom>
        </p:spPr>
      </p:pic>
      <p:pic>
        <p:nvPicPr>
          <p:cNvPr id="5" name="Picture 4">
            <a:extLst>
              <a:ext uri="{FF2B5EF4-FFF2-40B4-BE49-F238E27FC236}">
                <a16:creationId xmlns:a16="http://schemas.microsoft.com/office/drawing/2014/main" id="{FDC75E23-7CCB-0E4C-A971-5B219A3A1D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979495" y="9730595"/>
            <a:ext cx="1951276" cy="974605"/>
          </a:xfrm>
          <a:prstGeom prst="rect">
            <a:avLst/>
          </a:prstGeom>
          <a:effectLst>
            <a:glow rad="152400">
              <a:schemeClr val="accent4">
                <a:lumMod val="40000"/>
                <a:lumOff val="60000"/>
                <a:alpha val="90000"/>
              </a:schemeClr>
            </a:glow>
          </a:effectLst>
        </p:spPr>
      </p:pic>
      <p:sp>
        <p:nvSpPr>
          <p:cNvPr id="16" name="TextBox 15">
            <a:extLst>
              <a:ext uri="{FF2B5EF4-FFF2-40B4-BE49-F238E27FC236}">
                <a16:creationId xmlns:a16="http://schemas.microsoft.com/office/drawing/2014/main" id="{06FEFDF7-B011-F347-A5AD-F7D17986920A}"/>
              </a:ext>
            </a:extLst>
          </p:cNvPr>
          <p:cNvSpPr txBox="1"/>
          <p:nvPr/>
        </p:nvSpPr>
        <p:spPr>
          <a:xfrm>
            <a:off x="9055472" y="12353926"/>
            <a:ext cx="3716980" cy="830997"/>
          </a:xfrm>
          <a:prstGeom prst="rect">
            <a:avLst/>
          </a:prstGeom>
          <a:noFill/>
        </p:spPr>
        <p:txBody>
          <a:bodyPr wrap="none" rtlCol="0">
            <a:spAutoFit/>
          </a:bodyPr>
          <a:lstStyle/>
          <a:p>
            <a:pPr algn="r" defTabSz="1828800">
              <a:defRPr/>
            </a:pPr>
            <a:r>
              <a:rPr lang="en-US" sz="2400" dirty="0">
                <a:solidFill>
                  <a:prstClr val="black"/>
                </a:solidFill>
                <a:latin typeface="Arial" panose="020B0604020202020204" pitchFamily="34" charset="0"/>
                <a:cs typeface="Arial" panose="020B0604020202020204" pitchFamily="34" charset="0"/>
              </a:rPr>
              <a:t>Source: BIS CPMI CBDC </a:t>
            </a:r>
          </a:p>
          <a:p>
            <a:pPr algn="r" defTabSz="1828800">
              <a:defRPr/>
            </a:pPr>
            <a:r>
              <a:rPr lang="en-US" sz="2400" dirty="0">
                <a:solidFill>
                  <a:prstClr val="black"/>
                </a:solidFill>
                <a:latin typeface="Arial" panose="020B0604020202020204" pitchFamily="34" charset="0"/>
                <a:cs typeface="Arial" panose="020B0604020202020204" pitchFamily="34" charset="0"/>
              </a:rPr>
              <a:t>	March 2018</a:t>
            </a:r>
          </a:p>
        </p:txBody>
      </p:sp>
      <p:pic>
        <p:nvPicPr>
          <p:cNvPr id="10" name="Picture 9">
            <a:extLst>
              <a:ext uri="{FF2B5EF4-FFF2-40B4-BE49-F238E27FC236}">
                <a16:creationId xmlns:a16="http://schemas.microsoft.com/office/drawing/2014/main" id="{DE998959-21C1-A740-AF6D-C805F048595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1942443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B26A9-28A4-0346-8794-54C576BBD351}"/>
              </a:ext>
            </a:extLst>
          </p:cNvPr>
          <p:cNvSpPr>
            <a:spLocks noGrp="1"/>
          </p:cNvSpPr>
          <p:nvPr>
            <p:ph type="title"/>
          </p:nvPr>
        </p:nvSpPr>
        <p:spPr>
          <a:xfrm>
            <a:off x="1676619" y="730251"/>
            <a:ext cx="21033938" cy="1685145"/>
          </a:xfrm>
        </p:spPr>
        <p:txBody>
          <a:bodyPr>
            <a:normAutofit/>
          </a:bodyPr>
          <a:lstStyle/>
          <a:p>
            <a:r>
              <a:rPr lang="en-US" sz="7200" dirty="0"/>
              <a:t>Wholesale CBDC versus Retail CBDC</a:t>
            </a:r>
          </a:p>
        </p:txBody>
      </p:sp>
      <p:sp>
        <p:nvSpPr>
          <p:cNvPr id="3" name="Content Placeholder 2">
            <a:extLst>
              <a:ext uri="{FF2B5EF4-FFF2-40B4-BE49-F238E27FC236}">
                <a16:creationId xmlns:a16="http://schemas.microsoft.com/office/drawing/2014/main" id="{C10E1645-1CA6-F647-B732-CCB25F8F859C}"/>
              </a:ext>
            </a:extLst>
          </p:cNvPr>
          <p:cNvSpPr>
            <a:spLocks noGrp="1"/>
          </p:cNvSpPr>
          <p:nvPr>
            <p:ph idx="1"/>
          </p:nvPr>
        </p:nvSpPr>
        <p:spPr>
          <a:xfrm>
            <a:off x="1655202" y="2415396"/>
            <a:ext cx="21033938" cy="9093141"/>
          </a:xfrm>
        </p:spPr>
        <p:txBody>
          <a:bodyPr/>
          <a:lstStyle/>
          <a:p>
            <a:pPr marL="0" indent="0">
              <a:buNone/>
            </a:pPr>
            <a:r>
              <a:rPr lang="en-US" dirty="0"/>
              <a:t>CBDC is defined at both levels of the Central Bank relationship</a:t>
            </a:r>
          </a:p>
        </p:txBody>
      </p:sp>
      <p:grpSp>
        <p:nvGrpSpPr>
          <p:cNvPr id="6" name="Group 5">
            <a:extLst>
              <a:ext uri="{FF2B5EF4-FFF2-40B4-BE49-F238E27FC236}">
                <a16:creationId xmlns:a16="http://schemas.microsoft.com/office/drawing/2014/main" id="{0763D1AB-C390-6143-BEF0-F9ED552AF3E1}"/>
              </a:ext>
            </a:extLst>
          </p:cNvPr>
          <p:cNvGrpSpPr/>
          <p:nvPr/>
        </p:nvGrpSpPr>
        <p:grpSpPr>
          <a:xfrm>
            <a:off x="19647152" y="7119186"/>
            <a:ext cx="2139922" cy="2139922"/>
            <a:chOff x="20698050" y="5682462"/>
            <a:chExt cx="2139922" cy="2139922"/>
          </a:xfrm>
        </p:grpSpPr>
        <p:pic>
          <p:nvPicPr>
            <p:cNvPr id="4" name="Picture 3">
              <a:extLst>
                <a:ext uri="{FF2B5EF4-FFF2-40B4-BE49-F238E27FC236}">
                  <a16:creationId xmlns:a16="http://schemas.microsoft.com/office/drawing/2014/main" id="{2AD2B443-3EC1-3140-82A0-F0B6F88BDE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698050" y="5682462"/>
              <a:ext cx="2139922" cy="2139922"/>
            </a:xfrm>
            <a:prstGeom prst="rect">
              <a:avLst/>
            </a:prstGeom>
          </p:spPr>
        </p:pic>
        <p:pic>
          <p:nvPicPr>
            <p:cNvPr id="5" name="Picture 4">
              <a:extLst>
                <a:ext uri="{FF2B5EF4-FFF2-40B4-BE49-F238E27FC236}">
                  <a16:creationId xmlns:a16="http://schemas.microsoft.com/office/drawing/2014/main" id="{5B091663-EF2F-2344-8898-2A0EFF19091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739759">
              <a:off x="21033053" y="5747447"/>
              <a:ext cx="646224" cy="646224"/>
            </a:xfrm>
            <a:prstGeom prst="rect">
              <a:avLst/>
            </a:prstGeom>
          </p:spPr>
        </p:pic>
      </p:grpSp>
      <p:pic>
        <p:nvPicPr>
          <p:cNvPr id="7" name="Picture 6">
            <a:extLst>
              <a:ext uri="{FF2B5EF4-FFF2-40B4-BE49-F238E27FC236}">
                <a16:creationId xmlns:a16="http://schemas.microsoft.com/office/drawing/2014/main" id="{A6E5269C-CDB6-0A40-B2A0-C7B6912F4E1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7823" y="6189018"/>
            <a:ext cx="4219456" cy="3715653"/>
          </a:xfrm>
          <a:prstGeom prst="rect">
            <a:avLst/>
          </a:prstGeom>
          <a:effectLst>
            <a:outerShdw blurRad="50800" dist="38100" dir="2700000" algn="tl" rotWithShape="0">
              <a:prstClr val="black">
                <a:alpha val="40000"/>
              </a:prstClr>
            </a:outerShdw>
          </a:effectLst>
        </p:spPr>
      </p:pic>
      <p:sp>
        <p:nvSpPr>
          <p:cNvPr id="9" name="Text Box 59">
            <a:extLst>
              <a:ext uri="{FF2B5EF4-FFF2-40B4-BE49-F238E27FC236}">
                <a16:creationId xmlns:a16="http://schemas.microsoft.com/office/drawing/2014/main" id="{2780A381-33F0-F04D-A108-EC34E2CC0619}"/>
              </a:ext>
            </a:extLst>
          </p:cNvPr>
          <p:cNvSpPr txBox="1"/>
          <p:nvPr/>
        </p:nvSpPr>
        <p:spPr>
          <a:xfrm>
            <a:off x="12083495" y="4514399"/>
            <a:ext cx="2788829" cy="1200329"/>
          </a:xfrm>
          <a:prstGeom prst="rect">
            <a:avLst/>
          </a:prstGeom>
          <a:noFill/>
        </p:spPr>
        <p:txBody>
          <a:bodyPr wrap="square" rtlCol="0">
            <a:spAutoFit/>
          </a:bodyPr>
          <a:lstStyle/>
          <a:p>
            <a:pPr algn="ctr" eaLnBrk="0" fontAlgn="base" hangingPunct="0"/>
            <a:r>
              <a:rPr lang="en-US" sz="3600" b="1" dirty="0">
                <a:solidFill>
                  <a:srgbClr val="3D3D3D"/>
                </a:solidFill>
                <a:latin typeface="Arial" charset="0"/>
                <a:ea typeface="Arial" charset="0"/>
                <a:cs typeface="Arial" charset="0"/>
              </a:rPr>
              <a:t>Licensed Institutions</a:t>
            </a:r>
            <a:endParaRPr lang="en-US" sz="3600" b="1" dirty="0">
              <a:solidFill>
                <a:srgbClr val="000000"/>
              </a:solidFill>
              <a:latin typeface="Arial" charset="0"/>
              <a:ea typeface="Arial" charset="0"/>
              <a:cs typeface="Arial" charset="0"/>
            </a:endParaRPr>
          </a:p>
        </p:txBody>
      </p:sp>
      <p:sp>
        <p:nvSpPr>
          <p:cNvPr id="10" name="Text Box 59">
            <a:extLst>
              <a:ext uri="{FF2B5EF4-FFF2-40B4-BE49-F238E27FC236}">
                <a16:creationId xmlns:a16="http://schemas.microsoft.com/office/drawing/2014/main" id="{92FAB413-EF9D-5A49-80E6-AC614EED2263}"/>
              </a:ext>
            </a:extLst>
          </p:cNvPr>
          <p:cNvSpPr txBox="1"/>
          <p:nvPr/>
        </p:nvSpPr>
        <p:spPr>
          <a:xfrm>
            <a:off x="2893136" y="4514400"/>
            <a:ext cx="2788829" cy="1200329"/>
          </a:xfrm>
          <a:prstGeom prst="rect">
            <a:avLst/>
          </a:prstGeom>
          <a:noFill/>
        </p:spPr>
        <p:txBody>
          <a:bodyPr wrap="square" rtlCol="0">
            <a:spAutoFit/>
          </a:bodyPr>
          <a:lstStyle/>
          <a:p>
            <a:pPr algn="ctr" eaLnBrk="0" fontAlgn="base" hangingPunct="0"/>
            <a:r>
              <a:rPr lang="en-US" sz="3600" b="1" dirty="0">
                <a:solidFill>
                  <a:srgbClr val="3D3D3D"/>
                </a:solidFill>
                <a:latin typeface="Arial" charset="0"/>
                <a:ea typeface="Arial" charset="0"/>
                <a:cs typeface="Arial" charset="0"/>
              </a:rPr>
              <a:t>Central Bank</a:t>
            </a:r>
            <a:endParaRPr lang="en-US" sz="3600" b="1" dirty="0">
              <a:solidFill>
                <a:srgbClr val="000000"/>
              </a:solidFill>
              <a:latin typeface="Arial" charset="0"/>
              <a:ea typeface="Arial" charset="0"/>
              <a:cs typeface="Arial" charset="0"/>
            </a:endParaRPr>
          </a:p>
        </p:txBody>
      </p:sp>
      <p:sp>
        <p:nvSpPr>
          <p:cNvPr id="11" name="Text Box 59">
            <a:extLst>
              <a:ext uri="{FF2B5EF4-FFF2-40B4-BE49-F238E27FC236}">
                <a16:creationId xmlns:a16="http://schemas.microsoft.com/office/drawing/2014/main" id="{D1AD332C-7117-7649-A4DC-BEDD8CF4BC05}"/>
              </a:ext>
            </a:extLst>
          </p:cNvPr>
          <p:cNvSpPr txBox="1"/>
          <p:nvPr/>
        </p:nvSpPr>
        <p:spPr>
          <a:xfrm>
            <a:off x="19295507" y="4514399"/>
            <a:ext cx="2788829" cy="1200329"/>
          </a:xfrm>
          <a:prstGeom prst="rect">
            <a:avLst/>
          </a:prstGeom>
          <a:noFill/>
        </p:spPr>
        <p:txBody>
          <a:bodyPr wrap="square" rtlCol="0">
            <a:spAutoFit/>
          </a:bodyPr>
          <a:lstStyle/>
          <a:p>
            <a:pPr algn="ctr" eaLnBrk="0" fontAlgn="base" hangingPunct="0"/>
            <a:r>
              <a:rPr lang="en-US" sz="3600" b="1" dirty="0">
                <a:solidFill>
                  <a:srgbClr val="3D3D3D"/>
                </a:solidFill>
                <a:latin typeface="Arial" charset="0"/>
                <a:ea typeface="Arial" charset="0"/>
                <a:cs typeface="Arial" charset="0"/>
              </a:rPr>
              <a:t>Users Population</a:t>
            </a:r>
            <a:endParaRPr lang="en-US" sz="3600" b="1" dirty="0">
              <a:solidFill>
                <a:srgbClr val="000000"/>
              </a:solidFill>
              <a:latin typeface="Arial" charset="0"/>
              <a:ea typeface="Arial" charset="0"/>
              <a:cs typeface="Arial" charset="0"/>
            </a:endParaRPr>
          </a:p>
        </p:txBody>
      </p:sp>
      <p:sp>
        <p:nvSpPr>
          <p:cNvPr id="12" name="Left-Right Arrow 11">
            <a:extLst>
              <a:ext uri="{FF2B5EF4-FFF2-40B4-BE49-F238E27FC236}">
                <a16:creationId xmlns:a16="http://schemas.microsoft.com/office/drawing/2014/main" id="{30773943-79B2-7341-A975-79C7197B9457}"/>
              </a:ext>
            </a:extLst>
          </p:cNvPr>
          <p:cNvSpPr/>
          <p:nvPr/>
        </p:nvSpPr>
        <p:spPr>
          <a:xfrm>
            <a:off x="6919900" y="6727106"/>
            <a:ext cx="4332275" cy="1039346"/>
          </a:xfrm>
          <a:prstGeom prst="leftRigh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Right Arrow 12">
            <a:extLst>
              <a:ext uri="{FF2B5EF4-FFF2-40B4-BE49-F238E27FC236}">
                <a16:creationId xmlns:a16="http://schemas.microsoft.com/office/drawing/2014/main" id="{1BD6C375-0EB9-8840-AF59-1153FC6C6BE1}"/>
              </a:ext>
            </a:extLst>
          </p:cNvPr>
          <p:cNvSpPr/>
          <p:nvPr/>
        </p:nvSpPr>
        <p:spPr>
          <a:xfrm>
            <a:off x="6919900" y="8484019"/>
            <a:ext cx="13214153" cy="1039346"/>
          </a:xfrm>
          <a:prstGeom prst="leftRightArrow">
            <a:avLst/>
          </a:prstGeom>
          <a:solidFill>
            <a:srgbClr val="07960A"/>
          </a:solidFill>
          <a:ln>
            <a:solidFill>
              <a:srgbClr val="0796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E6219DC-3EF5-7E42-A695-C01E3AEF314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578464" y="6634941"/>
            <a:ext cx="3957464" cy="3256048"/>
          </a:xfrm>
          <a:prstGeom prst="rect">
            <a:avLst/>
          </a:prstGeom>
          <a:effectLst>
            <a:outerShdw blurRad="50800" dist="38100" dir="2700000" algn="tl" rotWithShape="0">
              <a:prstClr val="black">
                <a:alpha val="40000"/>
              </a:prstClr>
            </a:outerShdw>
          </a:effectLst>
        </p:spPr>
      </p:pic>
      <p:sp>
        <p:nvSpPr>
          <p:cNvPr id="14" name="Text Box 59">
            <a:extLst>
              <a:ext uri="{FF2B5EF4-FFF2-40B4-BE49-F238E27FC236}">
                <a16:creationId xmlns:a16="http://schemas.microsoft.com/office/drawing/2014/main" id="{C1FA06CE-1AB2-0E49-BFB4-E06BB3F70D3D}"/>
              </a:ext>
            </a:extLst>
          </p:cNvPr>
          <p:cNvSpPr txBox="1"/>
          <p:nvPr/>
        </p:nvSpPr>
        <p:spPr>
          <a:xfrm>
            <a:off x="6981703" y="7507283"/>
            <a:ext cx="4256549" cy="646331"/>
          </a:xfrm>
          <a:prstGeom prst="rect">
            <a:avLst/>
          </a:prstGeom>
          <a:noFill/>
        </p:spPr>
        <p:txBody>
          <a:bodyPr wrap="square" rtlCol="0">
            <a:spAutoFit/>
          </a:bodyPr>
          <a:lstStyle/>
          <a:p>
            <a:pPr algn="ctr" eaLnBrk="0" fontAlgn="base" hangingPunct="0"/>
            <a:r>
              <a:rPr lang="en-US" sz="3600" b="1" dirty="0">
                <a:solidFill>
                  <a:srgbClr val="FF0000"/>
                </a:solidFill>
                <a:latin typeface="Arial" charset="0"/>
                <a:ea typeface="Arial" charset="0"/>
                <a:cs typeface="Arial" charset="0"/>
              </a:rPr>
              <a:t>Reserves only</a:t>
            </a:r>
          </a:p>
        </p:txBody>
      </p:sp>
      <p:sp>
        <p:nvSpPr>
          <p:cNvPr id="15" name="Text Box 59">
            <a:extLst>
              <a:ext uri="{FF2B5EF4-FFF2-40B4-BE49-F238E27FC236}">
                <a16:creationId xmlns:a16="http://schemas.microsoft.com/office/drawing/2014/main" id="{7D930D74-AF4E-4D49-BC22-244BE90BE734}"/>
              </a:ext>
            </a:extLst>
          </p:cNvPr>
          <p:cNvSpPr txBox="1"/>
          <p:nvPr/>
        </p:nvSpPr>
        <p:spPr>
          <a:xfrm>
            <a:off x="6720392" y="5602882"/>
            <a:ext cx="4779170" cy="707886"/>
          </a:xfrm>
          <a:prstGeom prst="rect">
            <a:avLst/>
          </a:prstGeom>
          <a:noFill/>
        </p:spPr>
        <p:txBody>
          <a:bodyPr wrap="square" rtlCol="0">
            <a:spAutoFit/>
          </a:bodyPr>
          <a:lstStyle/>
          <a:p>
            <a:pPr algn="ctr" eaLnBrk="0" fontAlgn="base" hangingPunct="0"/>
            <a:r>
              <a:rPr lang="en-US" sz="4000" b="1" i="1" dirty="0">
                <a:solidFill>
                  <a:srgbClr val="FF0000"/>
                </a:solidFill>
                <a:latin typeface="Arial" charset="0"/>
                <a:ea typeface="Arial" charset="0"/>
                <a:cs typeface="Arial" charset="0"/>
              </a:rPr>
              <a:t>Wholesale CBDC</a:t>
            </a:r>
          </a:p>
        </p:txBody>
      </p:sp>
      <p:sp>
        <p:nvSpPr>
          <p:cNvPr id="16" name="Text Box 59">
            <a:extLst>
              <a:ext uri="{FF2B5EF4-FFF2-40B4-BE49-F238E27FC236}">
                <a16:creationId xmlns:a16="http://schemas.microsoft.com/office/drawing/2014/main" id="{23B8FE13-14A6-6A4C-96DD-1DC9E83E29D8}"/>
              </a:ext>
            </a:extLst>
          </p:cNvPr>
          <p:cNvSpPr txBox="1"/>
          <p:nvPr/>
        </p:nvSpPr>
        <p:spPr>
          <a:xfrm>
            <a:off x="11428921" y="10100275"/>
            <a:ext cx="4256549" cy="1200329"/>
          </a:xfrm>
          <a:prstGeom prst="rect">
            <a:avLst/>
          </a:prstGeom>
          <a:noFill/>
        </p:spPr>
        <p:txBody>
          <a:bodyPr wrap="square" rtlCol="0">
            <a:spAutoFit/>
          </a:bodyPr>
          <a:lstStyle/>
          <a:p>
            <a:pPr algn="ctr" eaLnBrk="0" fontAlgn="base" hangingPunct="0"/>
            <a:r>
              <a:rPr lang="en-US" sz="3600" b="1" dirty="0">
                <a:solidFill>
                  <a:srgbClr val="07960A"/>
                </a:solidFill>
                <a:latin typeface="Arial" charset="0"/>
                <a:ea typeface="Arial" charset="0"/>
                <a:cs typeface="Arial" charset="0"/>
              </a:rPr>
              <a:t>Distributes Retail CBDC to Users</a:t>
            </a:r>
          </a:p>
        </p:txBody>
      </p:sp>
      <p:sp>
        <p:nvSpPr>
          <p:cNvPr id="17" name="Text Box 59">
            <a:extLst>
              <a:ext uri="{FF2B5EF4-FFF2-40B4-BE49-F238E27FC236}">
                <a16:creationId xmlns:a16="http://schemas.microsoft.com/office/drawing/2014/main" id="{C695B26A-A1B9-2C4C-85E3-96D44FEB6D33}"/>
              </a:ext>
            </a:extLst>
          </p:cNvPr>
          <p:cNvSpPr txBox="1"/>
          <p:nvPr/>
        </p:nvSpPr>
        <p:spPr>
          <a:xfrm>
            <a:off x="16528936" y="9721154"/>
            <a:ext cx="4779170" cy="707886"/>
          </a:xfrm>
          <a:prstGeom prst="rect">
            <a:avLst/>
          </a:prstGeom>
          <a:noFill/>
        </p:spPr>
        <p:txBody>
          <a:bodyPr wrap="square" rtlCol="0">
            <a:spAutoFit/>
          </a:bodyPr>
          <a:lstStyle/>
          <a:p>
            <a:pPr algn="ctr" eaLnBrk="0" fontAlgn="base" hangingPunct="0"/>
            <a:r>
              <a:rPr lang="en-US" sz="4000" b="1" i="1" dirty="0">
                <a:solidFill>
                  <a:srgbClr val="07960A"/>
                </a:solidFill>
                <a:latin typeface="Arial" charset="0"/>
                <a:ea typeface="Arial" charset="0"/>
                <a:cs typeface="Arial" charset="0"/>
              </a:rPr>
              <a:t>Retail CBDC</a:t>
            </a:r>
          </a:p>
        </p:txBody>
      </p:sp>
      <p:sp>
        <p:nvSpPr>
          <p:cNvPr id="18" name="Text Box 59">
            <a:extLst>
              <a:ext uri="{FF2B5EF4-FFF2-40B4-BE49-F238E27FC236}">
                <a16:creationId xmlns:a16="http://schemas.microsoft.com/office/drawing/2014/main" id="{D5BCA4FF-9731-D348-9145-6F1F63E21594}"/>
              </a:ext>
            </a:extLst>
          </p:cNvPr>
          <p:cNvSpPr txBox="1"/>
          <p:nvPr/>
        </p:nvSpPr>
        <p:spPr>
          <a:xfrm>
            <a:off x="7277838" y="9238594"/>
            <a:ext cx="4256549" cy="1200329"/>
          </a:xfrm>
          <a:prstGeom prst="rect">
            <a:avLst/>
          </a:prstGeom>
          <a:noFill/>
        </p:spPr>
        <p:txBody>
          <a:bodyPr wrap="square" rtlCol="0">
            <a:spAutoFit/>
          </a:bodyPr>
          <a:lstStyle/>
          <a:p>
            <a:pPr algn="ctr" eaLnBrk="0" fontAlgn="base" hangingPunct="0"/>
            <a:r>
              <a:rPr lang="en-US" sz="3600" b="1" dirty="0">
                <a:solidFill>
                  <a:srgbClr val="07960A"/>
                </a:solidFill>
                <a:latin typeface="Arial" charset="0"/>
                <a:ea typeface="Arial" charset="0"/>
                <a:cs typeface="Arial" charset="0"/>
              </a:rPr>
              <a:t>Claim on the Central Bank</a:t>
            </a:r>
          </a:p>
        </p:txBody>
      </p:sp>
    </p:spTree>
    <p:extLst>
      <p:ext uri="{BB962C8B-B14F-4D97-AF65-F5344CB8AC3E}">
        <p14:creationId xmlns:p14="http://schemas.microsoft.com/office/powerpoint/2010/main" val="179520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4D0AB-5866-1443-A8FF-C84C19FC3011}"/>
              </a:ext>
            </a:extLst>
          </p:cNvPr>
          <p:cNvSpPr>
            <a:spLocks noGrp="1"/>
          </p:cNvSpPr>
          <p:nvPr>
            <p:ph type="title"/>
          </p:nvPr>
        </p:nvSpPr>
        <p:spPr>
          <a:xfrm>
            <a:off x="1676619" y="730251"/>
            <a:ext cx="21033938" cy="1576174"/>
          </a:xfrm>
        </p:spPr>
        <p:txBody>
          <a:bodyPr>
            <a:noAutofit/>
          </a:bodyPr>
          <a:lstStyle/>
          <a:p>
            <a:r>
              <a:rPr lang="en-US" sz="6000" dirty="0"/>
              <a:t>Most Central Banks are focused on Retail CBDC</a:t>
            </a:r>
          </a:p>
        </p:txBody>
      </p:sp>
      <p:sp>
        <p:nvSpPr>
          <p:cNvPr id="3" name="Content Placeholder 2">
            <a:extLst>
              <a:ext uri="{FF2B5EF4-FFF2-40B4-BE49-F238E27FC236}">
                <a16:creationId xmlns:a16="http://schemas.microsoft.com/office/drawing/2014/main" id="{269702F6-EC31-6A4F-B769-989E20BCF97B}"/>
              </a:ext>
            </a:extLst>
          </p:cNvPr>
          <p:cNvSpPr>
            <a:spLocks noGrp="1"/>
          </p:cNvSpPr>
          <p:nvPr>
            <p:ph idx="1"/>
          </p:nvPr>
        </p:nvSpPr>
        <p:spPr>
          <a:xfrm>
            <a:off x="1676618" y="2474231"/>
            <a:ext cx="21890747" cy="2149527"/>
          </a:xfrm>
        </p:spPr>
        <p:txBody>
          <a:bodyPr>
            <a:normAutofit/>
          </a:bodyPr>
          <a:lstStyle/>
          <a:p>
            <a:pPr marL="0" indent="0">
              <a:buNone/>
            </a:pPr>
            <a:r>
              <a:rPr lang="en-US" sz="4800" b="1" dirty="0">
                <a:latin typeface="Arial" panose="020B0604020202020204" pitchFamily="34" charset="0"/>
                <a:cs typeface="Arial" panose="020B0604020202020204" pitchFamily="34" charset="0"/>
              </a:rPr>
              <a:t>Representing 63 countries and 5.6 billion (80%) of the world’s population</a:t>
            </a:r>
          </a:p>
        </p:txBody>
      </p:sp>
      <p:pic>
        <p:nvPicPr>
          <p:cNvPr id="4" name="Picture 3">
            <a:extLst>
              <a:ext uri="{FF2B5EF4-FFF2-40B4-BE49-F238E27FC236}">
                <a16:creationId xmlns:a16="http://schemas.microsoft.com/office/drawing/2014/main" id="{9B07AA7F-6980-F14A-978A-AFCFC3627495}"/>
              </a:ext>
            </a:extLst>
          </p:cNvPr>
          <p:cNvPicPr>
            <a:picLocks noChangeAspect="1"/>
          </p:cNvPicPr>
          <p:nvPr/>
        </p:nvPicPr>
        <p:blipFill>
          <a:blip r:embed="rId2"/>
          <a:stretch>
            <a:fillRect/>
          </a:stretch>
        </p:blipFill>
        <p:spPr>
          <a:xfrm>
            <a:off x="13812305" y="3548994"/>
            <a:ext cx="9552652" cy="7239905"/>
          </a:xfrm>
          <a:prstGeom prst="rect">
            <a:avLst/>
          </a:prstGeom>
        </p:spPr>
      </p:pic>
      <p:sp>
        <p:nvSpPr>
          <p:cNvPr id="6" name="TextBox 5">
            <a:extLst>
              <a:ext uri="{FF2B5EF4-FFF2-40B4-BE49-F238E27FC236}">
                <a16:creationId xmlns:a16="http://schemas.microsoft.com/office/drawing/2014/main" id="{2E87628A-99EB-3F41-BB1B-028A9F6CFF27}"/>
              </a:ext>
            </a:extLst>
          </p:cNvPr>
          <p:cNvSpPr txBox="1"/>
          <p:nvPr/>
        </p:nvSpPr>
        <p:spPr>
          <a:xfrm>
            <a:off x="8355510" y="12724139"/>
            <a:ext cx="6800260" cy="523220"/>
          </a:xfrm>
          <a:prstGeom prst="rect">
            <a:avLst/>
          </a:prstGeom>
          <a:noFill/>
        </p:spPr>
        <p:txBody>
          <a:bodyPr wrap="none" rtlCol="0">
            <a:spAutoFit/>
          </a:bodyPr>
          <a:lstStyle/>
          <a:p>
            <a:r>
              <a:rPr lang="en-US" sz="2800" dirty="0">
                <a:latin typeface="Arial" panose="020B0604020202020204" pitchFamily="34" charset="0"/>
                <a:cs typeface="Arial" panose="020B0604020202020204" pitchFamily="34" charset="0"/>
              </a:rPr>
              <a:t>Source: BIS Paper No 101, January 2019</a:t>
            </a:r>
          </a:p>
        </p:txBody>
      </p:sp>
      <p:sp>
        <p:nvSpPr>
          <p:cNvPr id="7" name="TextBox 6">
            <a:extLst>
              <a:ext uri="{FF2B5EF4-FFF2-40B4-BE49-F238E27FC236}">
                <a16:creationId xmlns:a16="http://schemas.microsoft.com/office/drawing/2014/main" id="{ABEC41F1-E182-C14F-946C-CC8267398C61}"/>
              </a:ext>
            </a:extLst>
          </p:cNvPr>
          <p:cNvSpPr txBox="1"/>
          <p:nvPr/>
        </p:nvSpPr>
        <p:spPr>
          <a:xfrm>
            <a:off x="14668971" y="10788899"/>
            <a:ext cx="7839319" cy="1323439"/>
          </a:xfrm>
          <a:prstGeom prst="rect">
            <a:avLst/>
          </a:prstGeom>
          <a:solidFill>
            <a:schemeClr val="bg1"/>
          </a:solidFill>
        </p:spPr>
        <p:txBody>
          <a:bodyPr wrap="square" rtlCol="0">
            <a:spAutoFit/>
          </a:bodyPr>
          <a:lstStyle/>
          <a:p>
            <a:pPr algn="ctr"/>
            <a:r>
              <a:rPr lang="en-US" sz="4000" dirty="0">
                <a:latin typeface="Arial" panose="020B0604020202020204" pitchFamily="34" charset="0"/>
                <a:cs typeface="Arial" panose="020B0604020202020204" pitchFamily="34" charset="0"/>
              </a:rPr>
              <a:t>Percent of respondents conducting work on CBDCs</a:t>
            </a:r>
          </a:p>
        </p:txBody>
      </p:sp>
      <p:pic>
        <p:nvPicPr>
          <p:cNvPr id="8" name="Picture 7">
            <a:extLst>
              <a:ext uri="{FF2B5EF4-FFF2-40B4-BE49-F238E27FC236}">
                <a16:creationId xmlns:a16="http://schemas.microsoft.com/office/drawing/2014/main" id="{F3BDA366-0A48-444A-99DC-4049A7A73934}"/>
              </a:ext>
            </a:extLst>
          </p:cNvPr>
          <p:cNvPicPr>
            <a:picLocks noChangeAspect="1"/>
          </p:cNvPicPr>
          <p:nvPr/>
        </p:nvPicPr>
        <p:blipFill>
          <a:blip r:embed="rId3"/>
          <a:stretch>
            <a:fillRect/>
          </a:stretch>
        </p:blipFill>
        <p:spPr>
          <a:xfrm>
            <a:off x="4587647" y="4825450"/>
            <a:ext cx="9426923" cy="5345163"/>
          </a:xfrm>
          <a:prstGeom prst="rect">
            <a:avLst/>
          </a:prstGeom>
        </p:spPr>
      </p:pic>
      <p:sp>
        <p:nvSpPr>
          <p:cNvPr id="10" name="TextBox 9">
            <a:extLst>
              <a:ext uri="{FF2B5EF4-FFF2-40B4-BE49-F238E27FC236}">
                <a16:creationId xmlns:a16="http://schemas.microsoft.com/office/drawing/2014/main" id="{989AC168-DB8B-C847-9FC1-28EFF3DBA550}"/>
              </a:ext>
            </a:extLst>
          </p:cNvPr>
          <p:cNvSpPr txBox="1"/>
          <p:nvPr/>
        </p:nvSpPr>
        <p:spPr>
          <a:xfrm>
            <a:off x="7500964" y="6690665"/>
            <a:ext cx="1525097" cy="1015663"/>
          </a:xfrm>
          <a:prstGeom prst="rect">
            <a:avLst/>
          </a:prstGeom>
          <a:noFill/>
        </p:spPr>
        <p:txBody>
          <a:bodyPr wrap="none" rtlCol="0">
            <a:spAutoFit/>
          </a:bodyPr>
          <a:lstStyle/>
          <a:p>
            <a:r>
              <a:rPr lang="en-US" sz="6000" b="1" i="1" dirty="0">
                <a:solidFill>
                  <a:schemeClr val="bg1"/>
                </a:solidFill>
                <a:latin typeface="Arial" panose="020B0604020202020204" pitchFamily="34" charset="0"/>
                <a:cs typeface="Arial" panose="020B0604020202020204" pitchFamily="34" charset="0"/>
              </a:rPr>
              <a:t>Yes</a:t>
            </a:r>
          </a:p>
        </p:txBody>
      </p:sp>
      <p:sp>
        <p:nvSpPr>
          <p:cNvPr id="11" name="TextBox 10">
            <a:extLst>
              <a:ext uri="{FF2B5EF4-FFF2-40B4-BE49-F238E27FC236}">
                <a16:creationId xmlns:a16="http://schemas.microsoft.com/office/drawing/2014/main" id="{9343591A-AE0E-AB43-B576-9F2B5E3739D9}"/>
              </a:ext>
            </a:extLst>
          </p:cNvPr>
          <p:cNvSpPr txBox="1"/>
          <p:nvPr/>
        </p:nvSpPr>
        <p:spPr>
          <a:xfrm>
            <a:off x="11326646" y="6690665"/>
            <a:ext cx="1210588" cy="1015663"/>
          </a:xfrm>
          <a:prstGeom prst="rect">
            <a:avLst/>
          </a:prstGeom>
          <a:noFill/>
        </p:spPr>
        <p:txBody>
          <a:bodyPr wrap="none" rtlCol="0">
            <a:spAutoFit/>
          </a:bodyPr>
          <a:lstStyle/>
          <a:p>
            <a:r>
              <a:rPr lang="en-US" sz="6000" b="1" i="1" dirty="0">
                <a:solidFill>
                  <a:schemeClr val="bg1"/>
                </a:solidFill>
                <a:latin typeface="Arial" panose="020B0604020202020204" pitchFamily="34" charset="0"/>
                <a:cs typeface="Arial" panose="020B0604020202020204" pitchFamily="34" charset="0"/>
              </a:rPr>
              <a:t>No</a:t>
            </a:r>
          </a:p>
        </p:txBody>
      </p:sp>
      <p:pic>
        <p:nvPicPr>
          <p:cNvPr id="12" name="Picture 11">
            <a:extLst>
              <a:ext uri="{FF2B5EF4-FFF2-40B4-BE49-F238E27FC236}">
                <a16:creationId xmlns:a16="http://schemas.microsoft.com/office/drawing/2014/main" id="{DC1AB9BC-1A98-4544-82A5-C105C03EF754}"/>
              </a:ext>
            </a:extLst>
          </p:cNvPr>
          <p:cNvPicPr>
            <a:picLocks noChangeAspect="1"/>
          </p:cNvPicPr>
          <p:nvPr/>
        </p:nvPicPr>
        <p:blipFill>
          <a:blip r:embed="rId4"/>
          <a:stretch>
            <a:fillRect/>
          </a:stretch>
        </p:blipFill>
        <p:spPr>
          <a:xfrm>
            <a:off x="1022218" y="6018297"/>
            <a:ext cx="2360397" cy="2360397"/>
          </a:xfrm>
          <a:prstGeom prst="rect">
            <a:avLst/>
          </a:prstGeom>
        </p:spPr>
      </p:pic>
    </p:spTree>
    <p:extLst>
      <p:ext uri="{BB962C8B-B14F-4D97-AF65-F5344CB8AC3E}">
        <p14:creationId xmlns:p14="http://schemas.microsoft.com/office/powerpoint/2010/main" val="387382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3AA5DD-DB3D-9840-8A4E-ABA3FA41E151}"/>
              </a:ext>
            </a:extLst>
          </p:cNvPr>
          <p:cNvSpPr>
            <a:spLocks noGrp="1"/>
          </p:cNvSpPr>
          <p:nvPr>
            <p:ph type="title"/>
          </p:nvPr>
        </p:nvSpPr>
        <p:spPr>
          <a:xfrm>
            <a:off x="1676619" y="730251"/>
            <a:ext cx="21033938" cy="1217612"/>
          </a:xfrm>
        </p:spPr>
        <p:txBody>
          <a:bodyPr>
            <a:normAutofit/>
          </a:bodyPr>
          <a:lstStyle/>
          <a:p>
            <a:r>
              <a:rPr lang="en-US" sz="6600" dirty="0"/>
              <a:t>Major Wholesale CBDC Projects</a:t>
            </a:r>
          </a:p>
        </p:txBody>
      </p:sp>
      <p:pic>
        <p:nvPicPr>
          <p:cNvPr id="8" name="Content Placeholder 7">
            <a:extLst>
              <a:ext uri="{FF2B5EF4-FFF2-40B4-BE49-F238E27FC236}">
                <a16:creationId xmlns:a16="http://schemas.microsoft.com/office/drawing/2014/main" id="{C4B9E2CA-C4C8-4346-904E-E7E362FDB884}"/>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324036" y="4292468"/>
            <a:ext cx="12394922" cy="9029716"/>
          </a:xfrm>
        </p:spPr>
      </p:pic>
      <p:sp>
        <p:nvSpPr>
          <p:cNvPr id="11" name="Chevron 10">
            <a:extLst>
              <a:ext uri="{FF2B5EF4-FFF2-40B4-BE49-F238E27FC236}">
                <a16:creationId xmlns:a16="http://schemas.microsoft.com/office/drawing/2014/main" id="{6DD36CF6-C1CD-E746-A89C-4BA93A6AB410}"/>
              </a:ext>
            </a:extLst>
          </p:cNvPr>
          <p:cNvSpPr/>
          <p:nvPr/>
        </p:nvSpPr>
        <p:spPr bwMode="auto">
          <a:xfrm>
            <a:off x="6882398" y="3924758"/>
            <a:ext cx="1727088" cy="484316"/>
          </a:xfrm>
          <a:prstGeom prst="chevron">
            <a:avLst/>
          </a:prstGeom>
          <a:solidFill>
            <a:srgbClr val="6FC175"/>
          </a:solidFill>
          <a:ln w="9525" cap="flat" cmpd="sng" algn="ctr">
            <a:solidFill>
              <a:srgbClr val="6FC175"/>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91440" rIns="0" bIns="91440" numCol="1" rtlCol="0" anchor="ctr" anchorCtr="1" compatLnSpc="1">
            <a:prstTxWarp prst="textNoShape">
              <a:avLst/>
            </a:prstTxWarp>
          </a:bodyPr>
          <a:lstStyle/>
          <a:p>
            <a:pPr defTabSz="1828800" fontAlgn="base">
              <a:spcBef>
                <a:spcPct val="0"/>
              </a:spcBef>
              <a:spcAft>
                <a:spcPct val="0"/>
              </a:spcAft>
            </a:pPr>
            <a:r>
              <a:rPr lang="en-US" sz="2000" b="1" dirty="0" err="1">
                <a:solidFill>
                  <a:schemeClr val="bg1"/>
                </a:solidFill>
                <a:latin typeface="Arial" panose="020B0604020202020204" pitchFamily="34" charset="0"/>
                <a:cs typeface="Arial" panose="020B0604020202020204" pitchFamily="34" charset="0"/>
              </a:rPr>
              <a:t>BoThai</a:t>
            </a:r>
            <a:endParaRPr lang="en-US" sz="2000" b="1" dirty="0">
              <a:solidFill>
                <a:schemeClr val="bg1"/>
              </a:solidFill>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46E7B671-F6DE-5341-A7F7-80CA40AD4127}"/>
              </a:ext>
            </a:extLst>
          </p:cNvPr>
          <p:cNvSpPr/>
          <p:nvPr/>
        </p:nvSpPr>
        <p:spPr bwMode="auto">
          <a:xfrm>
            <a:off x="12868278" y="3331321"/>
            <a:ext cx="1727088" cy="1217612"/>
          </a:xfrm>
          <a:prstGeom prst="ellipse">
            <a:avLst/>
          </a:prstGeom>
          <a:solidFill>
            <a:srgbClr val="1A5D24"/>
          </a:solidFill>
          <a:ln w="9525" cap="flat" cmpd="sng" algn="ctr">
            <a:noFill/>
            <a:prstDash val="solid"/>
            <a:round/>
            <a:headEnd type="none" w="med" len="med"/>
            <a:tailEnd type="none" w="med" len="med"/>
          </a:ln>
          <a:effectLst/>
        </p:spPr>
        <p:txBody>
          <a:bodyPr vert="horz" wrap="square" lIns="0" tIns="91440" rIns="0" bIns="91440" numCol="1" rtlCol="0" anchor="ctr" anchorCtr="1" compatLnSpc="1">
            <a:prstTxWarp prst="textNoShape">
              <a:avLst/>
            </a:prstTxWarp>
          </a:bodyPr>
          <a:lstStyle/>
          <a:p>
            <a:pPr defTabSz="1828800" fontAlgn="base">
              <a:spcBef>
                <a:spcPct val="0"/>
              </a:spcBef>
              <a:spcAft>
                <a:spcPct val="0"/>
              </a:spcAft>
            </a:pPr>
            <a:r>
              <a:rPr lang="en-US" sz="2400" dirty="0">
                <a:solidFill>
                  <a:schemeClr val="bg1"/>
                </a:solidFill>
                <a:latin typeface="Arial" panose="020B0604020202020204" pitchFamily="34" charset="0"/>
                <a:cs typeface="Arial" panose="020B0604020202020204" pitchFamily="34" charset="0"/>
              </a:rPr>
              <a:t>Inthanon</a:t>
            </a:r>
          </a:p>
        </p:txBody>
      </p:sp>
      <p:sp>
        <p:nvSpPr>
          <p:cNvPr id="2" name="TextBox 1">
            <a:extLst>
              <a:ext uri="{FF2B5EF4-FFF2-40B4-BE49-F238E27FC236}">
                <a16:creationId xmlns:a16="http://schemas.microsoft.com/office/drawing/2014/main" id="{7615BFD1-4E21-8149-9E1C-D03197821B0D}"/>
              </a:ext>
            </a:extLst>
          </p:cNvPr>
          <p:cNvSpPr txBox="1"/>
          <p:nvPr/>
        </p:nvSpPr>
        <p:spPr>
          <a:xfrm>
            <a:off x="3866204" y="3881934"/>
            <a:ext cx="1867819" cy="584775"/>
          </a:xfrm>
          <a:prstGeom prst="rect">
            <a:avLst/>
          </a:prstGeom>
          <a:noFill/>
        </p:spPr>
        <p:txBody>
          <a:bodyPr wrap="none" rtlCol="0">
            <a:spAutoFit/>
          </a:bodyPr>
          <a:lstStyle/>
          <a:p>
            <a:r>
              <a:rPr lang="en-US" sz="3200" b="1" dirty="0"/>
              <a:t>Thailand</a:t>
            </a:r>
          </a:p>
        </p:txBody>
      </p:sp>
      <p:sp>
        <p:nvSpPr>
          <p:cNvPr id="9" name="TextBox 8">
            <a:extLst>
              <a:ext uri="{FF2B5EF4-FFF2-40B4-BE49-F238E27FC236}">
                <a16:creationId xmlns:a16="http://schemas.microsoft.com/office/drawing/2014/main" id="{F0C2EB8F-3646-154B-BF0F-F0EAF20E6667}"/>
              </a:ext>
            </a:extLst>
          </p:cNvPr>
          <p:cNvSpPr txBox="1"/>
          <p:nvPr/>
        </p:nvSpPr>
        <p:spPr>
          <a:xfrm>
            <a:off x="3866204" y="5000709"/>
            <a:ext cx="2605970" cy="584775"/>
          </a:xfrm>
          <a:prstGeom prst="rect">
            <a:avLst/>
          </a:prstGeom>
          <a:noFill/>
        </p:spPr>
        <p:txBody>
          <a:bodyPr wrap="none" rtlCol="0">
            <a:spAutoFit/>
          </a:bodyPr>
          <a:lstStyle/>
          <a:p>
            <a:r>
              <a:rPr lang="en-US" sz="3200" b="1" dirty="0"/>
              <a:t>South Africa</a:t>
            </a:r>
          </a:p>
        </p:txBody>
      </p:sp>
      <p:sp>
        <p:nvSpPr>
          <p:cNvPr id="10" name="TextBox 9">
            <a:extLst>
              <a:ext uri="{FF2B5EF4-FFF2-40B4-BE49-F238E27FC236}">
                <a16:creationId xmlns:a16="http://schemas.microsoft.com/office/drawing/2014/main" id="{46EEF9B0-8559-8C4A-8B25-FFF0CFCD59DD}"/>
              </a:ext>
            </a:extLst>
          </p:cNvPr>
          <p:cNvSpPr txBox="1"/>
          <p:nvPr/>
        </p:nvSpPr>
        <p:spPr>
          <a:xfrm>
            <a:off x="3866204" y="5914423"/>
            <a:ext cx="1279517" cy="584775"/>
          </a:xfrm>
          <a:prstGeom prst="rect">
            <a:avLst/>
          </a:prstGeom>
          <a:noFill/>
        </p:spPr>
        <p:txBody>
          <a:bodyPr wrap="none" rtlCol="0">
            <a:spAutoFit/>
          </a:bodyPr>
          <a:lstStyle/>
          <a:p>
            <a:r>
              <a:rPr lang="en-US" sz="3200" b="1" dirty="0"/>
              <a:t>U.A.E</a:t>
            </a:r>
          </a:p>
        </p:txBody>
      </p:sp>
      <p:sp>
        <p:nvSpPr>
          <p:cNvPr id="13" name="TextBox 12">
            <a:extLst>
              <a:ext uri="{FF2B5EF4-FFF2-40B4-BE49-F238E27FC236}">
                <a16:creationId xmlns:a16="http://schemas.microsoft.com/office/drawing/2014/main" id="{35650992-4054-6847-8D45-B70329EC5612}"/>
              </a:ext>
            </a:extLst>
          </p:cNvPr>
          <p:cNvSpPr txBox="1"/>
          <p:nvPr/>
        </p:nvSpPr>
        <p:spPr>
          <a:xfrm>
            <a:off x="3869194" y="6588926"/>
            <a:ext cx="2674899" cy="584775"/>
          </a:xfrm>
          <a:prstGeom prst="rect">
            <a:avLst/>
          </a:prstGeom>
          <a:noFill/>
        </p:spPr>
        <p:txBody>
          <a:bodyPr wrap="none" rtlCol="0">
            <a:spAutoFit/>
          </a:bodyPr>
          <a:lstStyle/>
          <a:p>
            <a:r>
              <a:rPr lang="en-US" sz="3200" b="1" dirty="0"/>
              <a:t>Saudi Arabia</a:t>
            </a:r>
          </a:p>
        </p:txBody>
      </p:sp>
      <p:sp>
        <p:nvSpPr>
          <p:cNvPr id="14" name="TextBox 13">
            <a:extLst>
              <a:ext uri="{FF2B5EF4-FFF2-40B4-BE49-F238E27FC236}">
                <a16:creationId xmlns:a16="http://schemas.microsoft.com/office/drawing/2014/main" id="{4D590D19-05B5-7C49-B16C-A3597CF52167}"/>
              </a:ext>
            </a:extLst>
          </p:cNvPr>
          <p:cNvSpPr txBox="1"/>
          <p:nvPr/>
        </p:nvSpPr>
        <p:spPr>
          <a:xfrm>
            <a:off x="3869194" y="7555816"/>
            <a:ext cx="2188420" cy="584775"/>
          </a:xfrm>
          <a:prstGeom prst="rect">
            <a:avLst/>
          </a:prstGeom>
          <a:noFill/>
        </p:spPr>
        <p:txBody>
          <a:bodyPr wrap="none" rtlCol="0">
            <a:spAutoFit/>
          </a:bodyPr>
          <a:lstStyle/>
          <a:p>
            <a:r>
              <a:rPr lang="en-US" sz="3200" b="1" dirty="0"/>
              <a:t>Singapore</a:t>
            </a:r>
          </a:p>
        </p:txBody>
      </p:sp>
      <p:sp>
        <p:nvSpPr>
          <p:cNvPr id="15" name="TextBox 14">
            <a:extLst>
              <a:ext uri="{FF2B5EF4-FFF2-40B4-BE49-F238E27FC236}">
                <a16:creationId xmlns:a16="http://schemas.microsoft.com/office/drawing/2014/main" id="{5A3E253A-7A70-7145-92F6-A35893671798}"/>
              </a:ext>
            </a:extLst>
          </p:cNvPr>
          <p:cNvSpPr txBox="1"/>
          <p:nvPr/>
        </p:nvSpPr>
        <p:spPr>
          <a:xfrm>
            <a:off x="3869194" y="9208590"/>
            <a:ext cx="1664238" cy="584775"/>
          </a:xfrm>
          <a:prstGeom prst="rect">
            <a:avLst/>
          </a:prstGeom>
          <a:noFill/>
        </p:spPr>
        <p:txBody>
          <a:bodyPr wrap="none" rtlCol="0">
            <a:spAutoFit/>
          </a:bodyPr>
          <a:lstStyle/>
          <a:p>
            <a:r>
              <a:rPr lang="en-US" sz="3200" b="1" dirty="0"/>
              <a:t>Canada</a:t>
            </a:r>
          </a:p>
        </p:txBody>
      </p:sp>
      <p:sp>
        <p:nvSpPr>
          <p:cNvPr id="16" name="TextBox 15">
            <a:extLst>
              <a:ext uri="{FF2B5EF4-FFF2-40B4-BE49-F238E27FC236}">
                <a16:creationId xmlns:a16="http://schemas.microsoft.com/office/drawing/2014/main" id="{AFE1A9A8-B28C-6B4D-9BA6-BFC7AAD6E64B}"/>
              </a:ext>
            </a:extLst>
          </p:cNvPr>
          <p:cNvSpPr txBox="1"/>
          <p:nvPr/>
        </p:nvSpPr>
        <p:spPr>
          <a:xfrm>
            <a:off x="3869194" y="10414691"/>
            <a:ext cx="1596912" cy="584775"/>
          </a:xfrm>
          <a:prstGeom prst="rect">
            <a:avLst/>
          </a:prstGeom>
          <a:noFill/>
        </p:spPr>
        <p:txBody>
          <a:bodyPr wrap="none" rtlCol="0">
            <a:spAutoFit/>
          </a:bodyPr>
          <a:lstStyle/>
          <a:p>
            <a:r>
              <a:rPr lang="en-US" sz="3200" b="1" dirty="0"/>
              <a:t>Europe</a:t>
            </a:r>
          </a:p>
        </p:txBody>
      </p:sp>
      <p:sp>
        <p:nvSpPr>
          <p:cNvPr id="17" name="TextBox 16">
            <a:extLst>
              <a:ext uri="{FF2B5EF4-FFF2-40B4-BE49-F238E27FC236}">
                <a16:creationId xmlns:a16="http://schemas.microsoft.com/office/drawing/2014/main" id="{FAB309CD-1BBB-2641-99DB-B7EABE5FC4C3}"/>
              </a:ext>
            </a:extLst>
          </p:cNvPr>
          <p:cNvSpPr txBox="1"/>
          <p:nvPr/>
        </p:nvSpPr>
        <p:spPr>
          <a:xfrm>
            <a:off x="3869194" y="11018008"/>
            <a:ext cx="1367682" cy="584775"/>
          </a:xfrm>
          <a:prstGeom prst="rect">
            <a:avLst/>
          </a:prstGeom>
          <a:noFill/>
        </p:spPr>
        <p:txBody>
          <a:bodyPr wrap="none" rtlCol="0">
            <a:spAutoFit/>
          </a:bodyPr>
          <a:lstStyle/>
          <a:p>
            <a:r>
              <a:rPr lang="en-US" sz="3200" b="1" dirty="0"/>
              <a:t>Japan</a:t>
            </a:r>
          </a:p>
        </p:txBody>
      </p:sp>
      <p:sp>
        <p:nvSpPr>
          <p:cNvPr id="3" name="Right Brace 2">
            <a:extLst>
              <a:ext uri="{FF2B5EF4-FFF2-40B4-BE49-F238E27FC236}">
                <a16:creationId xmlns:a16="http://schemas.microsoft.com/office/drawing/2014/main" id="{88CA5C15-B70C-014A-84E4-305468D5CEDE}"/>
              </a:ext>
            </a:extLst>
          </p:cNvPr>
          <p:cNvSpPr/>
          <p:nvPr/>
        </p:nvSpPr>
        <p:spPr bwMode="auto">
          <a:xfrm>
            <a:off x="8304873" y="5849690"/>
            <a:ext cx="601416" cy="1418134"/>
          </a:xfrm>
          <a:prstGeom prst="rightBrace">
            <a:avLst>
              <a:gd name="adj1" fmla="val 30782"/>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bodyPr>
          <a:lstStyle/>
          <a:p>
            <a:pPr defTabSz="1828800" fontAlgn="base">
              <a:spcBef>
                <a:spcPct val="0"/>
              </a:spcBef>
              <a:spcAft>
                <a:spcPct val="0"/>
              </a:spcAft>
            </a:pPr>
            <a:endParaRPr lang="en-US" sz="3200">
              <a:latin typeface="Arial" panose="020B0604020202020204" pitchFamily="34" charset="0"/>
              <a:cs typeface="Arial" panose="020B0604020202020204" pitchFamily="34" charset="0"/>
            </a:endParaRPr>
          </a:p>
        </p:txBody>
      </p:sp>
      <p:sp>
        <p:nvSpPr>
          <p:cNvPr id="18" name="Right Brace 17">
            <a:extLst>
              <a:ext uri="{FF2B5EF4-FFF2-40B4-BE49-F238E27FC236}">
                <a16:creationId xmlns:a16="http://schemas.microsoft.com/office/drawing/2014/main" id="{06FCAC6F-3F94-0143-B1B5-BEA7DB80A6E7}"/>
              </a:ext>
            </a:extLst>
          </p:cNvPr>
          <p:cNvSpPr/>
          <p:nvPr/>
        </p:nvSpPr>
        <p:spPr bwMode="auto">
          <a:xfrm>
            <a:off x="8304873" y="10414691"/>
            <a:ext cx="601416" cy="1206634"/>
          </a:xfrm>
          <a:prstGeom prst="rightBrace">
            <a:avLst>
              <a:gd name="adj1" fmla="val 30782"/>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82880" tIns="91440" rIns="182880" bIns="91440" numCol="1" rtlCol="0" anchor="t" anchorCtr="0" compatLnSpc="1">
            <a:prstTxWarp prst="textNoShape">
              <a:avLst/>
            </a:prstTxWarp>
          </a:bodyPr>
          <a:lstStyle/>
          <a:p>
            <a:pPr defTabSz="1828800" fontAlgn="base">
              <a:spcBef>
                <a:spcPct val="0"/>
              </a:spcBef>
              <a:spcAft>
                <a:spcPct val="0"/>
              </a:spcAft>
            </a:pPr>
            <a:endParaRPr lang="en-US" sz="320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94DDDC7E-8BA8-5F4F-9E64-3C41B3E41664}"/>
              </a:ext>
            </a:extLst>
          </p:cNvPr>
          <p:cNvSpPr/>
          <p:nvPr/>
        </p:nvSpPr>
        <p:spPr bwMode="auto">
          <a:xfrm>
            <a:off x="15816561" y="2385759"/>
            <a:ext cx="1591887" cy="1217612"/>
          </a:xfrm>
          <a:prstGeom prst="ellipse">
            <a:avLst/>
          </a:prstGeom>
          <a:solidFill>
            <a:srgbClr val="1A5D24"/>
          </a:solidFill>
          <a:ln w="9525" cap="flat" cmpd="sng" algn="ctr">
            <a:noFill/>
            <a:prstDash val="solid"/>
            <a:round/>
            <a:headEnd type="none" w="med" len="med"/>
            <a:tailEnd type="none" w="med" len="med"/>
          </a:ln>
          <a:effectLst/>
        </p:spPr>
        <p:txBody>
          <a:bodyPr vert="horz" wrap="square" lIns="0" tIns="91440" rIns="0" bIns="91440" numCol="1" rtlCol="0" anchor="ctr" anchorCtr="1" compatLnSpc="1">
            <a:prstTxWarp prst="textNoShape">
              <a:avLst/>
            </a:prstTxWarp>
          </a:bodyPr>
          <a:lstStyle/>
          <a:p>
            <a:pPr defTabSz="1828800" fontAlgn="base">
              <a:spcBef>
                <a:spcPct val="0"/>
              </a:spcBef>
              <a:spcAft>
                <a:spcPct val="0"/>
              </a:spcAft>
            </a:pPr>
            <a:r>
              <a:rPr lang="en-US" sz="2400" dirty="0">
                <a:solidFill>
                  <a:schemeClr val="bg1"/>
                </a:solidFill>
                <a:latin typeface="Arial" panose="020B0604020202020204" pitchFamily="34" charset="0"/>
                <a:cs typeface="Arial" panose="020B0604020202020204" pitchFamily="34" charset="0"/>
              </a:rPr>
              <a:t>Helvetia</a:t>
            </a:r>
          </a:p>
        </p:txBody>
      </p:sp>
      <p:sp>
        <p:nvSpPr>
          <p:cNvPr id="20" name="Chevron 19">
            <a:extLst>
              <a:ext uri="{FF2B5EF4-FFF2-40B4-BE49-F238E27FC236}">
                <a16:creationId xmlns:a16="http://schemas.microsoft.com/office/drawing/2014/main" id="{6B75C2D1-7B7F-C84B-9706-1D6824A2D8AB}"/>
              </a:ext>
            </a:extLst>
          </p:cNvPr>
          <p:cNvSpPr/>
          <p:nvPr/>
        </p:nvSpPr>
        <p:spPr bwMode="auto">
          <a:xfrm>
            <a:off x="6882398" y="2751110"/>
            <a:ext cx="1727088" cy="484316"/>
          </a:xfrm>
          <a:prstGeom prst="chevron">
            <a:avLst/>
          </a:prstGeom>
          <a:solidFill>
            <a:srgbClr val="6FC175"/>
          </a:solidFill>
          <a:ln w="9525" cap="flat" cmpd="sng" algn="ctr">
            <a:solidFill>
              <a:srgbClr val="6FC175"/>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0" tIns="91440" rIns="0" bIns="91440" numCol="1" rtlCol="0" anchor="ctr" anchorCtr="1" compatLnSpc="1">
            <a:prstTxWarp prst="textNoShape">
              <a:avLst/>
            </a:prstTxWarp>
          </a:bodyPr>
          <a:lstStyle/>
          <a:p>
            <a:pPr defTabSz="1828800" fontAlgn="base">
              <a:spcBef>
                <a:spcPct val="0"/>
              </a:spcBef>
              <a:spcAft>
                <a:spcPct val="0"/>
              </a:spcAft>
            </a:pPr>
            <a:r>
              <a:rPr lang="en-US" sz="2000" b="1" dirty="0">
                <a:solidFill>
                  <a:schemeClr val="bg1"/>
                </a:solidFill>
                <a:latin typeface="Arial" panose="020B0604020202020204" pitchFamily="34" charset="0"/>
                <a:cs typeface="Arial" panose="020B0604020202020204" pitchFamily="34" charset="0"/>
              </a:rPr>
              <a:t>BNS</a:t>
            </a:r>
          </a:p>
        </p:txBody>
      </p:sp>
      <p:sp>
        <p:nvSpPr>
          <p:cNvPr id="21" name="TextBox 20">
            <a:extLst>
              <a:ext uri="{FF2B5EF4-FFF2-40B4-BE49-F238E27FC236}">
                <a16:creationId xmlns:a16="http://schemas.microsoft.com/office/drawing/2014/main" id="{ABA95296-289F-2C43-825F-B520FEC7D632}"/>
              </a:ext>
            </a:extLst>
          </p:cNvPr>
          <p:cNvSpPr txBox="1"/>
          <p:nvPr/>
        </p:nvSpPr>
        <p:spPr>
          <a:xfrm>
            <a:off x="3866204" y="2708286"/>
            <a:ext cx="2462534" cy="584775"/>
          </a:xfrm>
          <a:prstGeom prst="rect">
            <a:avLst/>
          </a:prstGeom>
          <a:noFill/>
        </p:spPr>
        <p:txBody>
          <a:bodyPr wrap="none" rtlCol="0">
            <a:spAutoFit/>
          </a:bodyPr>
          <a:lstStyle/>
          <a:p>
            <a:r>
              <a:rPr lang="en-US" sz="3200" b="1" dirty="0"/>
              <a:t>Switzerland</a:t>
            </a:r>
          </a:p>
        </p:txBody>
      </p:sp>
    </p:spTree>
    <p:extLst>
      <p:ext uri="{BB962C8B-B14F-4D97-AF65-F5344CB8AC3E}">
        <p14:creationId xmlns:p14="http://schemas.microsoft.com/office/powerpoint/2010/main" val="573751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7C780A1-9E3A-FA4C-B957-63D1168916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12308" y="2191109"/>
            <a:ext cx="19697466" cy="10376235"/>
          </a:xfrm>
          <a:prstGeom prst="rect">
            <a:avLst/>
          </a:prstGeom>
        </p:spPr>
      </p:pic>
      <p:sp>
        <p:nvSpPr>
          <p:cNvPr id="2" name="Title 1">
            <a:extLst>
              <a:ext uri="{FF2B5EF4-FFF2-40B4-BE49-F238E27FC236}">
                <a16:creationId xmlns:a16="http://schemas.microsoft.com/office/drawing/2014/main" id="{4916F9E5-388D-9C47-87DA-5CD5618684EF}"/>
              </a:ext>
            </a:extLst>
          </p:cNvPr>
          <p:cNvSpPr>
            <a:spLocks noGrp="1"/>
          </p:cNvSpPr>
          <p:nvPr>
            <p:ph type="title"/>
          </p:nvPr>
        </p:nvSpPr>
        <p:spPr>
          <a:xfrm>
            <a:off x="1676619" y="730251"/>
            <a:ext cx="21033938" cy="1460858"/>
          </a:xfrm>
        </p:spPr>
        <p:txBody>
          <a:bodyPr>
            <a:normAutofit/>
          </a:bodyPr>
          <a:lstStyle/>
          <a:p>
            <a:pPr algn="ctr"/>
            <a:r>
              <a:rPr lang="en-US" sz="7200" dirty="0"/>
              <a:t>CBDC Studies and Projects underway</a:t>
            </a:r>
          </a:p>
        </p:txBody>
      </p:sp>
      <p:grpSp>
        <p:nvGrpSpPr>
          <p:cNvPr id="9" name="Group 8">
            <a:extLst>
              <a:ext uri="{FF2B5EF4-FFF2-40B4-BE49-F238E27FC236}">
                <a16:creationId xmlns:a16="http://schemas.microsoft.com/office/drawing/2014/main" id="{5FFB81E3-A6BC-304E-8B87-FF8A439A1B73}"/>
              </a:ext>
            </a:extLst>
          </p:cNvPr>
          <p:cNvGrpSpPr/>
          <p:nvPr/>
        </p:nvGrpSpPr>
        <p:grpSpPr>
          <a:xfrm>
            <a:off x="883219" y="8238552"/>
            <a:ext cx="5916708" cy="2554546"/>
            <a:chOff x="691562" y="5257165"/>
            <a:chExt cx="2958354" cy="1277273"/>
          </a:xfrm>
        </p:grpSpPr>
        <p:sp>
          <p:nvSpPr>
            <p:cNvPr id="3" name="TextBox 2">
              <a:extLst>
                <a:ext uri="{FF2B5EF4-FFF2-40B4-BE49-F238E27FC236}">
                  <a16:creationId xmlns:a16="http://schemas.microsoft.com/office/drawing/2014/main" id="{A45150DD-A78A-8549-8875-1FE87A077FC7}"/>
                </a:ext>
              </a:extLst>
            </p:cNvPr>
            <p:cNvSpPr txBox="1"/>
            <p:nvPr/>
          </p:nvSpPr>
          <p:spPr>
            <a:xfrm>
              <a:off x="691562" y="5257165"/>
              <a:ext cx="2958354" cy="1277273"/>
            </a:xfrm>
            <a:prstGeom prst="rect">
              <a:avLst/>
            </a:prstGeom>
            <a:solidFill>
              <a:schemeClr val="bg1"/>
            </a:solidFill>
          </p:spPr>
          <p:txBody>
            <a:bodyPr wrap="square" rtlCol="0">
              <a:spAutoFit/>
            </a:bodyPr>
            <a:lstStyle/>
            <a:p>
              <a:r>
                <a:rPr lang="en-US" sz="3200" b="1" dirty="0">
                  <a:latin typeface="Arial" panose="020B0604020202020204" pitchFamily="34" charset="0"/>
                  <a:cs typeface="Arial" panose="020B0604020202020204" pitchFamily="34" charset="0"/>
                </a:rPr>
                <a:t>Retail CBDC Projects</a:t>
              </a:r>
            </a:p>
            <a:p>
              <a:pPr marL="917576" indent="-904876"/>
              <a:r>
                <a:rPr lang="en-US" sz="3200" dirty="0">
                  <a:latin typeface="Arial" panose="020B0604020202020204" pitchFamily="34" charset="0"/>
                  <a:cs typeface="Arial" panose="020B0604020202020204" pitchFamily="34" charset="0"/>
                </a:rPr>
                <a:t>	CBDC Pilot Successful</a:t>
              </a:r>
            </a:p>
            <a:p>
              <a:pPr marL="917576" indent="-904876"/>
              <a:r>
                <a:rPr lang="en-US" sz="3200" dirty="0">
                  <a:latin typeface="Arial" panose="020B0604020202020204" pitchFamily="34" charset="0"/>
                  <a:cs typeface="Arial" panose="020B0604020202020204" pitchFamily="34" charset="0"/>
                </a:rPr>
                <a:t>	CBDC Pilot Stopped</a:t>
              </a:r>
            </a:p>
            <a:p>
              <a:pPr marL="917576" indent="-904876"/>
              <a:r>
                <a:rPr lang="en-US" sz="3200" dirty="0">
                  <a:latin typeface="Arial" panose="020B0604020202020204" pitchFamily="34" charset="0"/>
                  <a:cs typeface="Arial" panose="020B0604020202020204" pitchFamily="34" charset="0"/>
                </a:rPr>
                <a:t>	CBDC Pilot Started</a:t>
              </a:r>
            </a:p>
            <a:p>
              <a:pPr marL="917576" indent="-904876"/>
              <a:r>
                <a:rPr lang="en-US" sz="3200" dirty="0">
                  <a:latin typeface="Arial" panose="020B0604020202020204" pitchFamily="34" charset="0"/>
                  <a:cs typeface="Arial" panose="020B0604020202020204" pitchFamily="34" charset="0"/>
                </a:rPr>
                <a:t>	CBDC Being Studied</a:t>
              </a:r>
            </a:p>
          </p:txBody>
        </p:sp>
        <p:sp>
          <p:nvSpPr>
            <p:cNvPr id="4" name="Rectangle 3">
              <a:extLst>
                <a:ext uri="{FF2B5EF4-FFF2-40B4-BE49-F238E27FC236}">
                  <a16:creationId xmlns:a16="http://schemas.microsoft.com/office/drawing/2014/main" id="{411C10CA-A9E8-8C40-9801-3FCD2330FA51}"/>
                </a:ext>
              </a:extLst>
            </p:cNvPr>
            <p:cNvSpPr>
              <a:spLocks noChangeAspect="1"/>
            </p:cNvSpPr>
            <p:nvPr/>
          </p:nvSpPr>
          <p:spPr>
            <a:xfrm>
              <a:off x="919522" y="5568134"/>
              <a:ext cx="182880" cy="178654"/>
            </a:xfrm>
            <a:prstGeom prst="rect">
              <a:avLst/>
            </a:prstGeom>
            <a:solidFill>
              <a:srgbClr val="066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 name="Rectangle 5">
              <a:extLst>
                <a:ext uri="{FF2B5EF4-FFF2-40B4-BE49-F238E27FC236}">
                  <a16:creationId xmlns:a16="http://schemas.microsoft.com/office/drawing/2014/main" id="{0CA4A0CB-A3C7-D54C-9774-6BB1AFE0BE8D}"/>
                </a:ext>
              </a:extLst>
            </p:cNvPr>
            <p:cNvSpPr>
              <a:spLocks noChangeAspect="1"/>
            </p:cNvSpPr>
            <p:nvPr/>
          </p:nvSpPr>
          <p:spPr>
            <a:xfrm>
              <a:off x="919522" y="6044288"/>
              <a:ext cx="182880" cy="178654"/>
            </a:xfrm>
            <a:prstGeom prst="rect">
              <a:avLst/>
            </a:prstGeom>
            <a:solidFill>
              <a:srgbClr val="4493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Rectangle 6">
              <a:extLst>
                <a:ext uri="{FF2B5EF4-FFF2-40B4-BE49-F238E27FC236}">
                  <a16:creationId xmlns:a16="http://schemas.microsoft.com/office/drawing/2014/main" id="{6A59A7E5-66CD-8241-B5AB-2D1EF1D03D09}"/>
                </a:ext>
              </a:extLst>
            </p:cNvPr>
            <p:cNvSpPr>
              <a:spLocks noChangeAspect="1"/>
            </p:cNvSpPr>
            <p:nvPr/>
          </p:nvSpPr>
          <p:spPr>
            <a:xfrm>
              <a:off x="919522" y="5806211"/>
              <a:ext cx="182880" cy="178654"/>
            </a:xfrm>
            <a:prstGeom prst="rect">
              <a:avLst/>
            </a:prstGeom>
            <a:solidFill>
              <a:srgbClr val="E3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 name="Rectangle 7">
              <a:extLst>
                <a:ext uri="{FF2B5EF4-FFF2-40B4-BE49-F238E27FC236}">
                  <a16:creationId xmlns:a16="http://schemas.microsoft.com/office/drawing/2014/main" id="{7CFF9C70-813D-7742-A7CF-892E762A3E65}"/>
                </a:ext>
              </a:extLst>
            </p:cNvPr>
            <p:cNvSpPr>
              <a:spLocks noChangeAspect="1"/>
            </p:cNvSpPr>
            <p:nvPr/>
          </p:nvSpPr>
          <p:spPr>
            <a:xfrm>
              <a:off x="919522" y="6304748"/>
              <a:ext cx="182880" cy="178654"/>
            </a:xfrm>
            <a:prstGeom prst="rect">
              <a:avLst/>
            </a:prstGeom>
            <a:solidFill>
              <a:srgbClr val="FDD4A2"/>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10" name="Picture 9">
            <a:extLst>
              <a:ext uri="{FF2B5EF4-FFF2-40B4-BE49-F238E27FC236}">
                <a16:creationId xmlns:a16="http://schemas.microsoft.com/office/drawing/2014/main" id="{6FDF36A2-37F9-EC41-B8B0-8014E81A2763}"/>
              </a:ext>
            </a:extLst>
          </p:cNvPr>
          <p:cNvPicPr>
            <a:picLocks noChangeAspect="1"/>
          </p:cNvPicPr>
          <p:nvPr/>
        </p:nvPicPr>
        <p:blipFill>
          <a:blip r:embed="rId3"/>
          <a:stretch>
            <a:fillRect/>
          </a:stretch>
        </p:blipFill>
        <p:spPr>
          <a:xfrm>
            <a:off x="20247484" y="6637698"/>
            <a:ext cx="1456575" cy="1483056"/>
          </a:xfrm>
          <a:prstGeom prst="rect">
            <a:avLst/>
          </a:prstGeom>
        </p:spPr>
      </p:pic>
      <p:pic>
        <p:nvPicPr>
          <p:cNvPr id="14" name="Picture 13">
            <a:extLst>
              <a:ext uri="{FF2B5EF4-FFF2-40B4-BE49-F238E27FC236}">
                <a16:creationId xmlns:a16="http://schemas.microsoft.com/office/drawing/2014/main" id="{657ECE14-26AE-484F-9CB4-165F5EC31F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227562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E336FFED-F28F-8F44-9B63-82A4DC6185ED}"/>
              </a:ext>
            </a:extLst>
          </p:cNvPr>
          <p:cNvGrpSpPr/>
          <p:nvPr/>
        </p:nvGrpSpPr>
        <p:grpSpPr>
          <a:xfrm>
            <a:off x="104422" y="4425446"/>
            <a:ext cx="24127714" cy="8394192"/>
            <a:chOff x="51417" y="2008470"/>
            <a:chExt cx="12063857" cy="4196360"/>
          </a:xfrm>
          <a:noFill/>
        </p:grpSpPr>
        <p:pic>
          <p:nvPicPr>
            <p:cNvPr id="38" name="Picture 37">
              <a:extLst>
                <a:ext uri="{FF2B5EF4-FFF2-40B4-BE49-F238E27FC236}">
                  <a16:creationId xmlns:a16="http://schemas.microsoft.com/office/drawing/2014/main" id="{14A7CBE9-1717-4F4C-8672-9C9FBDAB8D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80520" y="5412939"/>
              <a:ext cx="540093" cy="334706"/>
            </a:xfrm>
            <a:prstGeom prst="rect">
              <a:avLst/>
            </a:prstGeom>
            <a:grpFill/>
          </p:spPr>
        </p:pic>
        <p:pic>
          <p:nvPicPr>
            <p:cNvPr id="39" name="Picture 38">
              <a:extLst>
                <a:ext uri="{FF2B5EF4-FFF2-40B4-BE49-F238E27FC236}">
                  <a16:creationId xmlns:a16="http://schemas.microsoft.com/office/drawing/2014/main" id="{89C00006-9661-C448-9405-48965F0F3A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49332" y="5020000"/>
              <a:ext cx="463494" cy="317292"/>
            </a:xfrm>
            <a:prstGeom prst="rect">
              <a:avLst/>
            </a:prstGeom>
            <a:grpFill/>
          </p:spPr>
        </p:pic>
        <p:pic>
          <p:nvPicPr>
            <p:cNvPr id="40" name="Picture 39">
              <a:extLst>
                <a:ext uri="{FF2B5EF4-FFF2-40B4-BE49-F238E27FC236}">
                  <a16:creationId xmlns:a16="http://schemas.microsoft.com/office/drawing/2014/main" id="{FA9BFBF9-E453-FA41-AE7C-DBD79E1EACC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79013" y="5625777"/>
              <a:ext cx="303135" cy="334845"/>
            </a:xfrm>
            <a:prstGeom prst="rect">
              <a:avLst/>
            </a:prstGeom>
            <a:grpFill/>
          </p:spPr>
        </p:pic>
        <p:pic>
          <p:nvPicPr>
            <p:cNvPr id="41" name="Picture 40">
              <a:extLst>
                <a:ext uri="{FF2B5EF4-FFF2-40B4-BE49-F238E27FC236}">
                  <a16:creationId xmlns:a16="http://schemas.microsoft.com/office/drawing/2014/main" id="{727BE220-CEDA-4F4C-BEAB-7CD940B20D4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68695" y="4227855"/>
              <a:ext cx="668065" cy="443751"/>
            </a:xfrm>
            <a:prstGeom prst="rect">
              <a:avLst/>
            </a:prstGeom>
            <a:grpFill/>
          </p:spPr>
        </p:pic>
        <p:pic>
          <p:nvPicPr>
            <p:cNvPr id="42" name="Picture 41">
              <a:extLst>
                <a:ext uri="{FF2B5EF4-FFF2-40B4-BE49-F238E27FC236}">
                  <a16:creationId xmlns:a16="http://schemas.microsoft.com/office/drawing/2014/main" id="{F02345F6-6417-B040-A199-C4CC6C30459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64511" y="5347114"/>
              <a:ext cx="693519" cy="247039"/>
            </a:xfrm>
            <a:prstGeom prst="rect">
              <a:avLst/>
            </a:prstGeom>
            <a:grpFill/>
          </p:spPr>
        </p:pic>
        <p:pic>
          <p:nvPicPr>
            <p:cNvPr id="43" name="Picture 42">
              <a:extLst>
                <a:ext uri="{FF2B5EF4-FFF2-40B4-BE49-F238E27FC236}">
                  <a16:creationId xmlns:a16="http://schemas.microsoft.com/office/drawing/2014/main" id="{3F69B3E1-A899-934C-B830-DBBD6502CC1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934690" y="2430392"/>
              <a:ext cx="617046" cy="244926"/>
            </a:xfrm>
            <a:prstGeom prst="rect">
              <a:avLst/>
            </a:prstGeom>
            <a:grpFill/>
          </p:spPr>
        </p:pic>
        <p:pic>
          <p:nvPicPr>
            <p:cNvPr id="44" name="Picture 43">
              <a:extLst>
                <a:ext uri="{FF2B5EF4-FFF2-40B4-BE49-F238E27FC236}">
                  <a16:creationId xmlns:a16="http://schemas.microsoft.com/office/drawing/2014/main" id="{2ACDAC6F-A3F9-F440-8967-DAAC3EDA8F8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59662" y="5717555"/>
              <a:ext cx="478651" cy="487275"/>
            </a:xfrm>
            <a:prstGeom prst="rect">
              <a:avLst/>
            </a:prstGeom>
            <a:grpFill/>
          </p:spPr>
        </p:pic>
        <p:pic>
          <p:nvPicPr>
            <p:cNvPr id="45" name="Picture 44">
              <a:extLst>
                <a:ext uri="{FF2B5EF4-FFF2-40B4-BE49-F238E27FC236}">
                  <a16:creationId xmlns:a16="http://schemas.microsoft.com/office/drawing/2014/main" id="{557D531D-26E0-424F-8CC5-0673E2B980F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509526" y="3204265"/>
              <a:ext cx="617046" cy="402270"/>
            </a:xfrm>
            <a:prstGeom prst="rect">
              <a:avLst/>
            </a:prstGeom>
            <a:grpFill/>
          </p:spPr>
        </p:pic>
        <p:pic>
          <p:nvPicPr>
            <p:cNvPr id="46" name="Picture 45">
              <a:extLst>
                <a:ext uri="{FF2B5EF4-FFF2-40B4-BE49-F238E27FC236}">
                  <a16:creationId xmlns:a16="http://schemas.microsoft.com/office/drawing/2014/main" id="{C038BA38-F9CD-7E42-8BB0-35E41F32200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73471" y="3146936"/>
              <a:ext cx="419720" cy="419720"/>
            </a:xfrm>
            <a:prstGeom prst="rect">
              <a:avLst/>
            </a:prstGeom>
            <a:grpFill/>
          </p:spPr>
        </p:pic>
        <p:pic>
          <p:nvPicPr>
            <p:cNvPr id="47" name="Picture 46">
              <a:extLst>
                <a:ext uri="{FF2B5EF4-FFF2-40B4-BE49-F238E27FC236}">
                  <a16:creationId xmlns:a16="http://schemas.microsoft.com/office/drawing/2014/main" id="{809C485C-7FEC-084B-8502-F619A683723E}"/>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068094" y="2419384"/>
              <a:ext cx="566755" cy="376458"/>
            </a:xfrm>
            <a:prstGeom prst="rect">
              <a:avLst/>
            </a:prstGeom>
            <a:grpFill/>
          </p:spPr>
        </p:pic>
        <p:pic>
          <p:nvPicPr>
            <p:cNvPr id="48" name="Picture 47">
              <a:extLst>
                <a:ext uri="{FF2B5EF4-FFF2-40B4-BE49-F238E27FC236}">
                  <a16:creationId xmlns:a16="http://schemas.microsoft.com/office/drawing/2014/main" id="{2E64CB6D-201C-134C-AF1E-504FF4FDBA3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855275" y="4863697"/>
              <a:ext cx="363713" cy="363713"/>
            </a:xfrm>
            <a:prstGeom prst="rect">
              <a:avLst/>
            </a:prstGeom>
            <a:grpFill/>
          </p:spPr>
        </p:pic>
        <p:pic>
          <p:nvPicPr>
            <p:cNvPr id="49" name="Picture 48">
              <a:extLst>
                <a:ext uri="{FF2B5EF4-FFF2-40B4-BE49-F238E27FC236}">
                  <a16:creationId xmlns:a16="http://schemas.microsoft.com/office/drawing/2014/main" id="{CC971B4A-7544-1C43-963A-A128055F795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1374086" y="2478550"/>
              <a:ext cx="561342" cy="317292"/>
            </a:xfrm>
            <a:prstGeom prst="rect">
              <a:avLst/>
            </a:prstGeom>
            <a:grpFill/>
          </p:spPr>
        </p:pic>
        <p:pic>
          <p:nvPicPr>
            <p:cNvPr id="50" name="Picture 49">
              <a:extLst>
                <a:ext uri="{FF2B5EF4-FFF2-40B4-BE49-F238E27FC236}">
                  <a16:creationId xmlns:a16="http://schemas.microsoft.com/office/drawing/2014/main" id="{0AA9AC10-B812-B149-BEFE-5F09E3A2E756}"/>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4917359" y="2672231"/>
              <a:ext cx="538195" cy="267443"/>
            </a:xfrm>
            <a:prstGeom prst="rect">
              <a:avLst/>
            </a:prstGeom>
            <a:grpFill/>
          </p:spPr>
        </p:pic>
        <p:pic>
          <p:nvPicPr>
            <p:cNvPr id="51" name="Picture 50">
              <a:extLst>
                <a:ext uri="{FF2B5EF4-FFF2-40B4-BE49-F238E27FC236}">
                  <a16:creationId xmlns:a16="http://schemas.microsoft.com/office/drawing/2014/main" id="{E7D2E50B-66D6-BB4B-92C7-3CDBC18ABCF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808868" y="5841653"/>
              <a:ext cx="568750" cy="250250"/>
            </a:xfrm>
            <a:prstGeom prst="rect">
              <a:avLst/>
            </a:prstGeom>
            <a:grpFill/>
          </p:spPr>
        </p:pic>
        <p:pic>
          <p:nvPicPr>
            <p:cNvPr id="52" name="Picture 51">
              <a:extLst>
                <a:ext uri="{FF2B5EF4-FFF2-40B4-BE49-F238E27FC236}">
                  <a16:creationId xmlns:a16="http://schemas.microsoft.com/office/drawing/2014/main" id="{D3C7E3A3-E15B-6345-901B-C6DF2ED1A3FC}"/>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7970653" y="3396183"/>
              <a:ext cx="279699" cy="376459"/>
            </a:xfrm>
            <a:prstGeom prst="rect">
              <a:avLst/>
            </a:prstGeom>
            <a:grpFill/>
          </p:spPr>
        </p:pic>
        <p:pic>
          <p:nvPicPr>
            <p:cNvPr id="53" name="Picture 52">
              <a:extLst>
                <a:ext uri="{FF2B5EF4-FFF2-40B4-BE49-F238E27FC236}">
                  <a16:creationId xmlns:a16="http://schemas.microsoft.com/office/drawing/2014/main" id="{B24F9728-B386-8643-BD5C-9FF57FC96275}"/>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4326845" y="3616825"/>
              <a:ext cx="606443" cy="269352"/>
            </a:xfrm>
            <a:prstGeom prst="rect">
              <a:avLst/>
            </a:prstGeom>
            <a:grpFill/>
          </p:spPr>
        </p:pic>
        <p:pic>
          <p:nvPicPr>
            <p:cNvPr id="54" name="Picture 53">
              <a:extLst>
                <a:ext uri="{FF2B5EF4-FFF2-40B4-BE49-F238E27FC236}">
                  <a16:creationId xmlns:a16="http://schemas.microsoft.com/office/drawing/2014/main" id="{90D206D5-68AF-8647-A39E-6E7FFB1BDBF6}"/>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0858409" y="2161776"/>
              <a:ext cx="617046" cy="268616"/>
            </a:xfrm>
            <a:prstGeom prst="rect">
              <a:avLst/>
            </a:prstGeom>
            <a:grpFill/>
          </p:spPr>
        </p:pic>
        <p:pic>
          <p:nvPicPr>
            <p:cNvPr id="55" name="Picture 54">
              <a:extLst>
                <a:ext uri="{FF2B5EF4-FFF2-40B4-BE49-F238E27FC236}">
                  <a16:creationId xmlns:a16="http://schemas.microsoft.com/office/drawing/2014/main" id="{F920BB4C-F875-1D4D-9171-A75E0DC53797}"/>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9396254" y="5592942"/>
              <a:ext cx="571298" cy="317830"/>
            </a:xfrm>
            <a:prstGeom prst="rect">
              <a:avLst/>
            </a:prstGeom>
            <a:grpFill/>
          </p:spPr>
        </p:pic>
        <p:pic>
          <p:nvPicPr>
            <p:cNvPr id="56" name="Picture 55">
              <a:extLst>
                <a:ext uri="{FF2B5EF4-FFF2-40B4-BE49-F238E27FC236}">
                  <a16:creationId xmlns:a16="http://schemas.microsoft.com/office/drawing/2014/main" id="{A0133CA4-4EB5-B14B-8B80-0C01E3403C43}"/>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11541122" y="3022202"/>
              <a:ext cx="432840" cy="487275"/>
            </a:xfrm>
            <a:prstGeom prst="rect">
              <a:avLst/>
            </a:prstGeom>
            <a:grpFill/>
          </p:spPr>
        </p:pic>
        <p:pic>
          <p:nvPicPr>
            <p:cNvPr id="57" name="Picture 56">
              <a:extLst>
                <a:ext uri="{FF2B5EF4-FFF2-40B4-BE49-F238E27FC236}">
                  <a16:creationId xmlns:a16="http://schemas.microsoft.com/office/drawing/2014/main" id="{869381A1-D15E-BF40-97CE-D7577F1995A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103744" y="2894437"/>
              <a:ext cx="478651" cy="487275"/>
            </a:xfrm>
            <a:prstGeom prst="rect">
              <a:avLst/>
            </a:prstGeom>
            <a:grpFill/>
          </p:spPr>
        </p:pic>
        <p:pic>
          <p:nvPicPr>
            <p:cNvPr id="58" name="Picture 57">
              <a:extLst>
                <a:ext uri="{FF2B5EF4-FFF2-40B4-BE49-F238E27FC236}">
                  <a16:creationId xmlns:a16="http://schemas.microsoft.com/office/drawing/2014/main" id="{78B5FA22-EE52-3A45-A789-A67077FCD7F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7716" y="3685774"/>
              <a:ext cx="478651" cy="487275"/>
            </a:xfrm>
            <a:prstGeom prst="rect">
              <a:avLst/>
            </a:prstGeom>
            <a:grpFill/>
          </p:spPr>
        </p:pic>
        <p:pic>
          <p:nvPicPr>
            <p:cNvPr id="59" name="Picture 58">
              <a:extLst>
                <a:ext uri="{FF2B5EF4-FFF2-40B4-BE49-F238E27FC236}">
                  <a16:creationId xmlns:a16="http://schemas.microsoft.com/office/drawing/2014/main" id="{8D269D1A-E39A-B84D-89EF-500CDD8E137C}"/>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39516" y="2060377"/>
              <a:ext cx="540093" cy="334706"/>
            </a:xfrm>
            <a:prstGeom prst="rect">
              <a:avLst/>
            </a:prstGeom>
            <a:grpFill/>
          </p:spPr>
        </p:pic>
        <p:pic>
          <p:nvPicPr>
            <p:cNvPr id="60" name="Picture 59">
              <a:extLst>
                <a:ext uri="{FF2B5EF4-FFF2-40B4-BE49-F238E27FC236}">
                  <a16:creationId xmlns:a16="http://schemas.microsoft.com/office/drawing/2014/main" id="{D2EAEF55-6F9D-A64F-8266-1881B476396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77377" y="4871784"/>
              <a:ext cx="540093" cy="334706"/>
            </a:xfrm>
            <a:prstGeom prst="rect">
              <a:avLst/>
            </a:prstGeom>
            <a:grpFill/>
          </p:spPr>
        </p:pic>
        <p:pic>
          <p:nvPicPr>
            <p:cNvPr id="61" name="Picture 60">
              <a:extLst>
                <a:ext uri="{FF2B5EF4-FFF2-40B4-BE49-F238E27FC236}">
                  <a16:creationId xmlns:a16="http://schemas.microsoft.com/office/drawing/2014/main" id="{943A25FF-DF5D-1747-B3D6-5E85C4A8ADE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427563" y="2254860"/>
              <a:ext cx="540093" cy="334706"/>
            </a:xfrm>
            <a:prstGeom prst="rect">
              <a:avLst/>
            </a:prstGeom>
            <a:grpFill/>
          </p:spPr>
        </p:pic>
        <p:pic>
          <p:nvPicPr>
            <p:cNvPr id="62" name="Picture 61">
              <a:extLst>
                <a:ext uri="{FF2B5EF4-FFF2-40B4-BE49-F238E27FC236}">
                  <a16:creationId xmlns:a16="http://schemas.microsoft.com/office/drawing/2014/main" id="{3C8DF0A2-67F3-3244-961E-9A7116C14F6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243605" y="4577905"/>
              <a:ext cx="540093" cy="334706"/>
            </a:xfrm>
            <a:prstGeom prst="rect">
              <a:avLst/>
            </a:prstGeom>
            <a:grpFill/>
          </p:spPr>
        </p:pic>
        <p:pic>
          <p:nvPicPr>
            <p:cNvPr id="63" name="Picture 62">
              <a:extLst>
                <a:ext uri="{FF2B5EF4-FFF2-40B4-BE49-F238E27FC236}">
                  <a16:creationId xmlns:a16="http://schemas.microsoft.com/office/drawing/2014/main" id="{2D937273-CB5D-2942-BB63-0E65F835529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965275" y="4047488"/>
              <a:ext cx="463494" cy="463494"/>
            </a:xfrm>
            <a:prstGeom prst="rect">
              <a:avLst/>
            </a:prstGeom>
            <a:grpFill/>
          </p:spPr>
        </p:pic>
        <p:pic>
          <p:nvPicPr>
            <p:cNvPr id="64" name="Picture 63">
              <a:extLst>
                <a:ext uri="{FF2B5EF4-FFF2-40B4-BE49-F238E27FC236}">
                  <a16:creationId xmlns:a16="http://schemas.microsoft.com/office/drawing/2014/main" id="{C907EF3F-5F58-A541-AE5B-32934E6F83CA}"/>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7875856" y="2053979"/>
              <a:ext cx="393268" cy="242027"/>
            </a:xfrm>
            <a:prstGeom prst="rect">
              <a:avLst/>
            </a:prstGeom>
            <a:grpFill/>
          </p:spPr>
        </p:pic>
        <p:pic>
          <p:nvPicPr>
            <p:cNvPr id="65" name="Picture 64">
              <a:extLst>
                <a:ext uri="{FF2B5EF4-FFF2-40B4-BE49-F238E27FC236}">
                  <a16:creationId xmlns:a16="http://schemas.microsoft.com/office/drawing/2014/main" id="{4D23D0B3-5133-264D-A9B4-2C20BE57924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584955" y="2278406"/>
              <a:ext cx="363713" cy="363713"/>
            </a:xfrm>
            <a:prstGeom prst="rect">
              <a:avLst/>
            </a:prstGeom>
            <a:grpFill/>
          </p:spPr>
        </p:pic>
        <p:pic>
          <p:nvPicPr>
            <p:cNvPr id="66" name="Picture 65">
              <a:extLst>
                <a:ext uri="{FF2B5EF4-FFF2-40B4-BE49-F238E27FC236}">
                  <a16:creationId xmlns:a16="http://schemas.microsoft.com/office/drawing/2014/main" id="{56B6A050-7D12-7A48-9D94-A816C3517F7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1568677" y="3559036"/>
              <a:ext cx="363713" cy="363713"/>
            </a:xfrm>
            <a:prstGeom prst="rect">
              <a:avLst/>
            </a:prstGeom>
            <a:grpFill/>
          </p:spPr>
        </p:pic>
        <p:pic>
          <p:nvPicPr>
            <p:cNvPr id="67" name="Picture 66">
              <a:extLst>
                <a:ext uri="{FF2B5EF4-FFF2-40B4-BE49-F238E27FC236}">
                  <a16:creationId xmlns:a16="http://schemas.microsoft.com/office/drawing/2014/main" id="{1C6748B2-96C4-954C-BBF4-929582B40BF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923664" y="5371270"/>
              <a:ext cx="363713" cy="363713"/>
            </a:xfrm>
            <a:prstGeom prst="rect">
              <a:avLst/>
            </a:prstGeom>
            <a:grpFill/>
          </p:spPr>
        </p:pic>
        <p:pic>
          <p:nvPicPr>
            <p:cNvPr id="68" name="Picture 67">
              <a:extLst>
                <a:ext uri="{FF2B5EF4-FFF2-40B4-BE49-F238E27FC236}">
                  <a16:creationId xmlns:a16="http://schemas.microsoft.com/office/drawing/2014/main" id="{9E1EC734-FEC8-3A41-8F53-E6C8BCF4E8B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00610" y="4572584"/>
              <a:ext cx="363713" cy="363713"/>
            </a:xfrm>
            <a:prstGeom prst="rect">
              <a:avLst/>
            </a:prstGeom>
            <a:grpFill/>
          </p:spPr>
        </p:pic>
        <p:pic>
          <p:nvPicPr>
            <p:cNvPr id="69" name="Picture 68">
              <a:extLst>
                <a:ext uri="{FF2B5EF4-FFF2-40B4-BE49-F238E27FC236}">
                  <a16:creationId xmlns:a16="http://schemas.microsoft.com/office/drawing/2014/main" id="{AEA86815-F9C7-4245-A610-A3D2E9AAF70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81371" y="3954995"/>
              <a:ext cx="617046" cy="244926"/>
            </a:xfrm>
            <a:prstGeom prst="rect">
              <a:avLst/>
            </a:prstGeom>
            <a:grpFill/>
          </p:spPr>
        </p:pic>
        <p:pic>
          <p:nvPicPr>
            <p:cNvPr id="70" name="Picture 69">
              <a:extLst>
                <a:ext uri="{FF2B5EF4-FFF2-40B4-BE49-F238E27FC236}">
                  <a16:creationId xmlns:a16="http://schemas.microsoft.com/office/drawing/2014/main" id="{88A56088-7CAF-FF49-9E10-691925AD5ED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442882" y="4319060"/>
              <a:ext cx="617046" cy="244926"/>
            </a:xfrm>
            <a:prstGeom prst="rect">
              <a:avLst/>
            </a:prstGeom>
            <a:grpFill/>
          </p:spPr>
        </p:pic>
        <p:pic>
          <p:nvPicPr>
            <p:cNvPr id="71" name="Picture 70">
              <a:extLst>
                <a:ext uri="{FF2B5EF4-FFF2-40B4-BE49-F238E27FC236}">
                  <a16:creationId xmlns:a16="http://schemas.microsoft.com/office/drawing/2014/main" id="{96E5D705-7721-AC42-9A9E-C60EDC9B09E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573745" y="2106966"/>
              <a:ext cx="617046" cy="244926"/>
            </a:xfrm>
            <a:prstGeom prst="rect">
              <a:avLst/>
            </a:prstGeom>
            <a:grpFill/>
          </p:spPr>
        </p:pic>
        <p:pic>
          <p:nvPicPr>
            <p:cNvPr id="72" name="Picture 71">
              <a:extLst>
                <a:ext uri="{FF2B5EF4-FFF2-40B4-BE49-F238E27FC236}">
                  <a16:creationId xmlns:a16="http://schemas.microsoft.com/office/drawing/2014/main" id="{68E54BAB-F604-BB4A-8CD5-307143936CB0}"/>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228533" y="5481118"/>
              <a:ext cx="617046" cy="244926"/>
            </a:xfrm>
            <a:prstGeom prst="rect">
              <a:avLst/>
            </a:prstGeom>
            <a:grpFill/>
          </p:spPr>
        </p:pic>
        <p:pic>
          <p:nvPicPr>
            <p:cNvPr id="73" name="Picture 72">
              <a:extLst>
                <a:ext uri="{FF2B5EF4-FFF2-40B4-BE49-F238E27FC236}">
                  <a16:creationId xmlns:a16="http://schemas.microsoft.com/office/drawing/2014/main" id="{8862328E-9D7C-CA4A-9867-D561143AAFC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840841" y="5128488"/>
              <a:ext cx="568750" cy="250250"/>
            </a:xfrm>
            <a:prstGeom prst="rect">
              <a:avLst/>
            </a:prstGeom>
            <a:grpFill/>
          </p:spPr>
        </p:pic>
        <p:pic>
          <p:nvPicPr>
            <p:cNvPr id="74" name="Picture 73">
              <a:extLst>
                <a:ext uri="{FF2B5EF4-FFF2-40B4-BE49-F238E27FC236}">
                  <a16:creationId xmlns:a16="http://schemas.microsoft.com/office/drawing/2014/main" id="{E915345F-466A-B846-8FD3-6D944CE6C3D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75896" y="2120876"/>
              <a:ext cx="568750" cy="250250"/>
            </a:xfrm>
            <a:prstGeom prst="rect">
              <a:avLst/>
            </a:prstGeom>
            <a:grpFill/>
          </p:spPr>
        </p:pic>
        <p:pic>
          <p:nvPicPr>
            <p:cNvPr id="75" name="Picture 74">
              <a:extLst>
                <a:ext uri="{FF2B5EF4-FFF2-40B4-BE49-F238E27FC236}">
                  <a16:creationId xmlns:a16="http://schemas.microsoft.com/office/drawing/2014/main" id="{0FCE7835-93A0-E146-84D4-A7BFF98D7A3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060645" y="2120876"/>
              <a:ext cx="568750" cy="250250"/>
            </a:xfrm>
            <a:prstGeom prst="rect">
              <a:avLst/>
            </a:prstGeom>
            <a:grpFill/>
          </p:spPr>
        </p:pic>
        <p:pic>
          <p:nvPicPr>
            <p:cNvPr id="76" name="Picture 75">
              <a:extLst>
                <a:ext uri="{FF2B5EF4-FFF2-40B4-BE49-F238E27FC236}">
                  <a16:creationId xmlns:a16="http://schemas.microsoft.com/office/drawing/2014/main" id="{89984472-F93F-5345-A8A1-ACC3BF2F0D8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436267" y="4635121"/>
              <a:ext cx="405508" cy="269352"/>
            </a:xfrm>
            <a:prstGeom prst="rect">
              <a:avLst/>
            </a:prstGeom>
            <a:grpFill/>
          </p:spPr>
        </p:pic>
        <p:pic>
          <p:nvPicPr>
            <p:cNvPr id="77" name="Picture 76">
              <a:extLst>
                <a:ext uri="{FF2B5EF4-FFF2-40B4-BE49-F238E27FC236}">
                  <a16:creationId xmlns:a16="http://schemas.microsoft.com/office/drawing/2014/main" id="{D2639E92-DAAA-0240-8521-79BFC0D42556}"/>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714298" y="5014664"/>
              <a:ext cx="405508" cy="269352"/>
            </a:xfrm>
            <a:prstGeom prst="rect">
              <a:avLst/>
            </a:prstGeom>
            <a:grpFill/>
          </p:spPr>
        </p:pic>
        <p:pic>
          <p:nvPicPr>
            <p:cNvPr id="78" name="Picture 77">
              <a:extLst>
                <a:ext uri="{FF2B5EF4-FFF2-40B4-BE49-F238E27FC236}">
                  <a16:creationId xmlns:a16="http://schemas.microsoft.com/office/drawing/2014/main" id="{19ABF66A-0C88-6840-9C3A-EB6CC172A216}"/>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8235832" y="4564271"/>
              <a:ext cx="405508" cy="269352"/>
            </a:xfrm>
            <a:prstGeom prst="rect">
              <a:avLst/>
            </a:prstGeom>
            <a:grpFill/>
          </p:spPr>
        </p:pic>
        <p:pic>
          <p:nvPicPr>
            <p:cNvPr id="79" name="Picture 78">
              <a:extLst>
                <a:ext uri="{FF2B5EF4-FFF2-40B4-BE49-F238E27FC236}">
                  <a16:creationId xmlns:a16="http://schemas.microsoft.com/office/drawing/2014/main" id="{C34E3B1B-EA75-2942-917A-CD837724A95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5259564" y="5438545"/>
              <a:ext cx="561342" cy="317292"/>
            </a:xfrm>
            <a:prstGeom prst="rect">
              <a:avLst/>
            </a:prstGeom>
            <a:grpFill/>
          </p:spPr>
        </p:pic>
        <p:pic>
          <p:nvPicPr>
            <p:cNvPr id="80" name="Picture 79">
              <a:extLst>
                <a:ext uri="{FF2B5EF4-FFF2-40B4-BE49-F238E27FC236}">
                  <a16:creationId xmlns:a16="http://schemas.microsoft.com/office/drawing/2014/main" id="{8FC0C819-E0E8-264F-B390-1D984CCCB31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320483" y="2187916"/>
              <a:ext cx="561342" cy="317292"/>
            </a:xfrm>
            <a:prstGeom prst="rect">
              <a:avLst/>
            </a:prstGeom>
            <a:grpFill/>
          </p:spPr>
        </p:pic>
        <p:pic>
          <p:nvPicPr>
            <p:cNvPr id="81" name="Picture 80">
              <a:extLst>
                <a:ext uri="{FF2B5EF4-FFF2-40B4-BE49-F238E27FC236}">
                  <a16:creationId xmlns:a16="http://schemas.microsoft.com/office/drawing/2014/main" id="{C8A14107-15F5-7643-A6F7-612EF6DA296B}"/>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135482" y="5121253"/>
              <a:ext cx="561342" cy="317292"/>
            </a:xfrm>
            <a:prstGeom prst="rect">
              <a:avLst/>
            </a:prstGeom>
            <a:grpFill/>
          </p:spPr>
        </p:pic>
        <p:pic>
          <p:nvPicPr>
            <p:cNvPr id="82" name="Picture 81">
              <a:extLst>
                <a:ext uri="{FF2B5EF4-FFF2-40B4-BE49-F238E27FC236}">
                  <a16:creationId xmlns:a16="http://schemas.microsoft.com/office/drawing/2014/main" id="{A55D4A69-6C7A-E94C-B397-95477112281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258127" y="4960631"/>
              <a:ext cx="561342" cy="317292"/>
            </a:xfrm>
            <a:prstGeom prst="rect">
              <a:avLst/>
            </a:prstGeom>
            <a:grpFill/>
          </p:spPr>
        </p:pic>
        <p:pic>
          <p:nvPicPr>
            <p:cNvPr id="83" name="Picture 82">
              <a:extLst>
                <a:ext uri="{FF2B5EF4-FFF2-40B4-BE49-F238E27FC236}">
                  <a16:creationId xmlns:a16="http://schemas.microsoft.com/office/drawing/2014/main" id="{309290E6-63AB-6C49-BE64-69F425121A9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0722" y="2307247"/>
              <a:ext cx="303135" cy="334845"/>
            </a:xfrm>
            <a:prstGeom prst="rect">
              <a:avLst/>
            </a:prstGeom>
            <a:grpFill/>
          </p:spPr>
        </p:pic>
        <p:pic>
          <p:nvPicPr>
            <p:cNvPr id="84" name="Picture 83">
              <a:extLst>
                <a:ext uri="{FF2B5EF4-FFF2-40B4-BE49-F238E27FC236}">
                  <a16:creationId xmlns:a16="http://schemas.microsoft.com/office/drawing/2014/main" id="{B23E28E1-D9F2-BB44-83A8-EFF390C8F71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045477" y="2912445"/>
              <a:ext cx="303135" cy="334845"/>
            </a:xfrm>
            <a:prstGeom prst="rect">
              <a:avLst/>
            </a:prstGeom>
            <a:grpFill/>
          </p:spPr>
        </p:pic>
        <p:pic>
          <p:nvPicPr>
            <p:cNvPr id="85" name="Picture 84">
              <a:extLst>
                <a:ext uri="{FF2B5EF4-FFF2-40B4-BE49-F238E27FC236}">
                  <a16:creationId xmlns:a16="http://schemas.microsoft.com/office/drawing/2014/main" id="{97E6FFA3-9C90-1142-A502-8977184133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98323" y="5438545"/>
              <a:ext cx="303135" cy="334845"/>
            </a:xfrm>
            <a:prstGeom prst="rect">
              <a:avLst/>
            </a:prstGeom>
            <a:grpFill/>
          </p:spPr>
        </p:pic>
        <p:pic>
          <p:nvPicPr>
            <p:cNvPr id="86" name="Picture 85">
              <a:extLst>
                <a:ext uri="{FF2B5EF4-FFF2-40B4-BE49-F238E27FC236}">
                  <a16:creationId xmlns:a16="http://schemas.microsoft.com/office/drawing/2014/main" id="{20A1F0B7-73F9-A14B-BC80-7DAE375D2D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799121" y="2467665"/>
              <a:ext cx="303135" cy="334845"/>
            </a:xfrm>
            <a:prstGeom prst="rect">
              <a:avLst/>
            </a:prstGeom>
            <a:grpFill/>
          </p:spPr>
        </p:pic>
        <p:pic>
          <p:nvPicPr>
            <p:cNvPr id="87" name="Picture 86">
              <a:extLst>
                <a:ext uri="{FF2B5EF4-FFF2-40B4-BE49-F238E27FC236}">
                  <a16:creationId xmlns:a16="http://schemas.microsoft.com/office/drawing/2014/main" id="{9656BE5E-3E1F-3D47-86FD-5593CC71EF18}"/>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5914528" y="2108945"/>
              <a:ext cx="606443" cy="269352"/>
            </a:xfrm>
            <a:prstGeom prst="rect">
              <a:avLst/>
            </a:prstGeom>
            <a:grpFill/>
          </p:spPr>
        </p:pic>
        <p:pic>
          <p:nvPicPr>
            <p:cNvPr id="88" name="Picture 87">
              <a:extLst>
                <a:ext uri="{FF2B5EF4-FFF2-40B4-BE49-F238E27FC236}">
                  <a16:creationId xmlns:a16="http://schemas.microsoft.com/office/drawing/2014/main" id="{72DC2909-5DC8-634C-8EA1-62320D16E62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424110" y="5277923"/>
              <a:ext cx="540093" cy="334706"/>
            </a:xfrm>
            <a:prstGeom prst="rect">
              <a:avLst/>
            </a:prstGeom>
            <a:grpFill/>
          </p:spPr>
        </p:pic>
        <p:pic>
          <p:nvPicPr>
            <p:cNvPr id="89" name="Picture 88">
              <a:extLst>
                <a:ext uri="{FF2B5EF4-FFF2-40B4-BE49-F238E27FC236}">
                  <a16:creationId xmlns:a16="http://schemas.microsoft.com/office/drawing/2014/main" id="{0F202BB1-9351-9547-8F1C-300A50F2A035}"/>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8694" y="2484199"/>
              <a:ext cx="561342" cy="317292"/>
            </a:xfrm>
            <a:prstGeom prst="rect">
              <a:avLst/>
            </a:prstGeom>
            <a:grpFill/>
          </p:spPr>
        </p:pic>
        <p:pic>
          <p:nvPicPr>
            <p:cNvPr id="90" name="Picture 89">
              <a:extLst>
                <a:ext uri="{FF2B5EF4-FFF2-40B4-BE49-F238E27FC236}">
                  <a16:creationId xmlns:a16="http://schemas.microsoft.com/office/drawing/2014/main" id="{0D8FCC91-B913-BA49-968C-66EE148C164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171480" y="2821558"/>
              <a:ext cx="617046" cy="268616"/>
            </a:xfrm>
            <a:prstGeom prst="rect">
              <a:avLst/>
            </a:prstGeom>
            <a:grpFill/>
          </p:spPr>
        </p:pic>
        <p:pic>
          <p:nvPicPr>
            <p:cNvPr id="91" name="Picture 90">
              <a:extLst>
                <a:ext uri="{FF2B5EF4-FFF2-40B4-BE49-F238E27FC236}">
                  <a16:creationId xmlns:a16="http://schemas.microsoft.com/office/drawing/2014/main" id="{D35BDB64-AE5A-6044-A670-CEC0C2506000}"/>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966198" y="2635087"/>
              <a:ext cx="410327" cy="417720"/>
            </a:xfrm>
            <a:prstGeom prst="rect">
              <a:avLst/>
            </a:prstGeom>
            <a:grpFill/>
          </p:spPr>
        </p:pic>
        <p:pic>
          <p:nvPicPr>
            <p:cNvPr id="92" name="Picture 91">
              <a:extLst>
                <a:ext uri="{FF2B5EF4-FFF2-40B4-BE49-F238E27FC236}">
                  <a16:creationId xmlns:a16="http://schemas.microsoft.com/office/drawing/2014/main" id="{0F912A97-1AD6-E143-8B5E-7A0C05FC7F1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31986" y="3622342"/>
              <a:ext cx="463494" cy="317292"/>
            </a:xfrm>
            <a:prstGeom prst="rect">
              <a:avLst/>
            </a:prstGeom>
            <a:grpFill/>
          </p:spPr>
        </p:pic>
        <p:pic>
          <p:nvPicPr>
            <p:cNvPr id="93" name="Picture 92">
              <a:extLst>
                <a:ext uri="{FF2B5EF4-FFF2-40B4-BE49-F238E27FC236}">
                  <a16:creationId xmlns:a16="http://schemas.microsoft.com/office/drawing/2014/main" id="{9CE9BCA4-2BF1-7946-ACDC-C165EBDBD04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14882" y="4919901"/>
              <a:ext cx="463494" cy="317292"/>
            </a:xfrm>
            <a:prstGeom prst="rect">
              <a:avLst/>
            </a:prstGeom>
            <a:grpFill/>
          </p:spPr>
        </p:pic>
        <p:pic>
          <p:nvPicPr>
            <p:cNvPr id="94" name="Picture 93">
              <a:extLst>
                <a:ext uri="{FF2B5EF4-FFF2-40B4-BE49-F238E27FC236}">
                  <a16:creationId xmlns:a16="http://schemas.microsoft.com/office/drawing/2014/main" id="{2B1045E2-677B-6543-A315-42A00FA7348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4540" y="4468952"/>
              <a:ext cx="478651" cy="487275"/>
            </a:xfrm>
            <a:prstGeom prst="rect">
              <a:avLst/>
            </a:prstGeom>
            <a:grpFill/>
          </p:spPr>
        </p:pic>
        <p:pic>
          <p:nvPicPr>
            <p:cNvPr id="95" name="Picture 94">
              <a:extLst>
                <a:ext uri="{FF2B5EF4-FFF2-40B4-BE49-F238E27FC236}">
                  <a16:creationId xmlns:a16="http://schemas.microsoft.com/office/drawing/2014/main" id="{D3099CEC-BF42-924A-B8CC-76FC0DE7E5E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049182" y="4017093"/>
              <a:ext cx="279699" cy="376459"/>
            </a:xfrm>
            <a:prstGeom prst="rect">
              <a:avLst/>
            </a:prstGeom>
            <a:grpFill/>
          </p:spPr>
        </p:pic>
        <p:pic>
          <p:nvPicPr>
            <p:cNvPr id="96" name="Picture 95">
              <a:extLst>
                <a:ext uri="{FF2B5EF4-FFF2-40B4-BE49-F238E27FC236}">
                  <a16:creationId xmlns:a16="http://schemas.microsoft.com/office/drawing/2014/main" id="{1EE461C2-F907-6940-BAA4-5F0D17E9366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23294" y="5393319"/>
              <a:ext cx="279699" cy="376459"/>
            </a:xfrm>
            <a:prstGeom prst="rect">
              <a:avLst/>
            </a:prstGeom>
            <a:grpFill/>
          </p:spPr>
        </p:pic>
        <p:pic>
          <p:nvPicPr>
            <p:cNvPr id="97" name="Picture 96">
              <a:extLst>
                <a:ext uri="{FF2B5EF4-FFF2-40B4-BE49-F238E27FC236}">
                  <a16:creationId xmlns:a16="http://schemas.microsoft.com/office/drawing/2014/main" id="{B66D472F-4AA1-D146-B847-F32E32CC1798}"/>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0500057" y="5689839"/>
              <a:ext cx="279699" cy="376459"/>
            </a:xfrm>
            <a:prstGeom prst="rect">
              <a:avLst/>
            </a:prstGeom>
            <a:grpFill/>
          </p:spPr>
        </p:pic>
        <p:pic>
          <p:nvPicPr>
            <p:cNvPr id="98" name="Picture 97">
              <a:extLst>
                <a:ext uri="{FF2B5EF4-FFF2-40B4-BE49-F238E27FC236}">
                  <a16:creationId xmlns:a16="http://schemas.microsoft.com/office/drawing/2014/main" id="{03222F23-2B00-264B-8809-8BC727D66D17}"/>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1495311" y="2091206"/>
              <a:ext cx="279699" cy="376459"/>
            </a:xfrm>
            <a:prstGeom prst="rect">
              <a:avLst/>
            </a:prstGeom>
            <a:grpFill/>
          </p:spPr>
        </p:pic>
        <p:pic>
          <p:nvPicPr>
            <p:cNvPr id="99" name="Picture 98">
              <a:extLst>
                <a:ext uri="{FF2B5EF4-FFF2-40B4-BE49-F238E27FC236}">
                  <a16:creationId xmlns:a16="http://schemas.microsoft.com/office/drawing/2014/main" id="{400B54A0-2F35-4E4F-BDE0-DDF566B6B2B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801164" y="3947848"/>
              <a:ext cx="279699" cy="376459"/>
            </a:xfrm>
            <a:prstGeom prst="rect">
              <a:avLst/>
            </a:prstGeom>
            <a:grpFill/>
          </p:spPr>
        </p:pic>
        <p:pic>
          <p:nvPicPr>
            <p:cNvPr id="100" name="Picture 99">
              <a:extLst>
                <a:ext uri="{FF2B5EF4-FFF2-40B4-BE49-F238E27FC236}">
                  <a16:creationId xmlns:a16="http://schemas.microsoft.com/office/drawing/2014/main" id="{DCCEB133-4C09-8342-8172-BAA04A154290}"/>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237950" y="2316978"/>
              <a:ext cx="279699" cy="376459"/>
            </a:xfrm>
            <a:prstGeom prst="rect">
              <a:avLst/>
            </a:prstGeom>
            <a:grpFill/>
          </p:spPr>
        </p:pic>
        <p:pic>
          <p:nvPicPr>
            <p:cNvPr id="101" name="Picture 100">
              <a:extLst>
                <a:ext uri="{FF2B5EF4-FFF2-40B4-BE49-F238E27FC236}">
                  <a16:creationId xmlns:a16="http://schemas.microsoft.com/office/drawing/2014/main" id="{78755B21-639A-A244-846F-25678F4C82A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314684" y="5246145"/>
              <a:ext cx="568750" cy="250250"/>
            </a:xfrm>
            <a:prstGeom prst="rect">
              <a:avLst/>
            </a:prstGeom>
            <a:grpFill/>
          </p:spPr>
        </p:pic>
        <p:pic>
          <p:nvPicPr>
            <p:cNvPr id="102" name="Picture 101">
              <a:extLst>
                <a:ext uri="{FF2B5EF4-FFF2-40B4-BE49-F238E27FC236}">
                  <a16:creationId xmlns:a16="http://schemas.microsoft.com/office/drawing/2014/main" id="{6ADA5057-465E-BB42-A313-102D2824DFA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831851" y="2839924"/>
              <a:ext cx="568750" cy="250250"/>
            </a:xfrm>
            <a:prstGeom prst="rect">
              <a:avLst/>
            </a:prstGeom>
            <a:grpFill/>
          </p:spPr>
        </p:pic>
        <p:pic>
          <p:nvPicPr>
            <p:cNvPr id="103" name="Picture 102">
              <a:extLst>
                <a:ext uri="{FF2B5EF4-FFF2-40B4-BE49-F238E27FC236}">
                  <a16:creationId xmlns:a16="http://schemas.microsoft.com/office/drawing/2014/main" id="{E2FF2AC1-2807-A64E-95C1-EF0D1299698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97358" y="5644653"/>
              <a:ext cx="568750" cy="250250"/>
            </a:xfrm>
            <a:prstGeom prst="rect">
              <a:avLst/>
            </a:prstGeom>
            <a:grpFill/>
          </p:spPr>
        </p:pic>
        <p:pic>
          <p:nvPicPr>
            <p:cNvPr id="104" name="Picture 103">
              <a:extLst>
                <a:ext uri="{FF2B5EF4-FFF2-40B4-BE49-F238E27FC236}">
                  <a16:creationId xmlns:a16="http://schemas.microsoft.com/office/drawing/2014/main" id="{AAE2F52B-6B9D-5F49-BA9E-67718208A2F0}"/>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1459886" y="2773776"/>
              <a:ext cx="568750" cy="250250"/>
            </a:xfrm>
            <a:prstGeom prst="rect">
              <a:avLst/>
            </a:prstGeom>
            <a:grpFill/>
          </p:spPr>
        </p:pic>
        <p:pic>
          <p:nvPicPr>
            <p:cNvPr id="105" name="Picture 104">
              <a:extLst>
                <a:ext uri="{FF2B5EF4-FFF2-40B4-BE49-F238E27FC236}">
                  <a16:creationId xmlns:a16="http://schemas.microsoft.com/office/drawing/2014/main" id="{D7635019-E3D3-A74E-B36A-58D924915A8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46771" y="2128731"/>
              <a:ext cx="540093" cy="334706"/>
            </a:xfrm>
            <a:prstGeom prst="rect">
              <a:avLst/>
            </a:prstGeom>
            <a:grpFill/>
          </p:spPr>
        </p:pic>
        <p:pic>
          <p:nvPicPr>
            <p:cNvPr id="106" name="Picture 105">
              <a:extLst>
                <a:ext uri="{FF2B5EF4-FFF2-40B4-BE49-F238E27FC236}">
                  <a16:creationId xmlns:a16="http://schemas.microsoft.com/office/drawing/2014/main" id="{38CD1362-F130-124E-B0B3-5D308775ED5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911822" y="3140260"/>
              <a:ext cx="617046" cy="244926"/>
            </a:xfrm>
            <a:prstGeom prst="rect">
              <a:avLst/>
            </a:prstGeom>
            <a:grpFill/>
          </p:spPr>
        </p:pic>
        <p:pic>
          <p:nvPicPr>
            <p:cNvPr id="107" name="Picture 106">
              <a:extLst>
                <a:ext uri="{FF2B5EF4-FFF2-40B4-BE49-F238E27FC236}">
                  <a16:creationId xmlns:a16="http://schemas.microsoft.com/office/drawing/2014/main" id="{A9D073D3-B76E-F340-9434-A985D162EE0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81544" y="5444913"/>
              <a:ext cx="617046" cy="244926"/>
            </a:xfrm>
            <a:prstGeom prst="rect">
              <a:avLst/>
            </a:prstGeom>
            <a:grpFill/>
          </p:spPr>
        </p:pic>
        <p:pic>
          <p:nvPicPr>
            <p:cNvPr id="108" name="Picture 107">
              <a:extLst>
                <a:ext uri="{FF2B5EF4-FFF2-40B4-BE49-F238E27FC236}">
                  <a16:creationId xmlns:a16="http://schemas.microsoft.com/office/drawing/2014/main" id="{B8D35178-7287-C740-BAF9-EE362CCAE636}"/>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96284" y="5316082"/>
              <a:ext cx="617046" cy="244926"/>
            </a:xfrm>
            <a:prstGeom prst="rect">
              <a:avLst/>
            </a:prstGeom>
            <a:grpFill/>
          </p:spPr>
        </p:pic>
        <p:pic>
          <p:nvPicPr>
            <p:cNvPr id="109" name="Picture 108">
              <a:extLst>
                <a:ext uri="{FF2B5EF4-FFF2-40B4-BE49-F238E27FC236}">
                  <a16:creationId xmlns:a16="http://schemas.microsoft.com/office/drawing/2014/main" id="{27398623-AB0A-2E48-B79E-05306A518288}"/>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19634" y="5510845"/>
              <a:ext cx="693519" cy="247039"/>
            </a:xfrm>
            <a:prstGeom prst="rect">
              <a:avLst/>
            </a:prstGeom>
            <a:grpFill/>
          </p:spPr>
        </p:pic>
        <p:pic>
          <p:nvPicPr>
            <p:cNvPr id="110" name="Picture 109">
              <a:extLst>
                <a:ext uri="{FF2B5EF4-FFF2-40B4-BE49-F238E27FC236}">
                  <a16:creationId xmlns:a16="http://schemas.microsoft.com/office/drawing/2014/main" id="{80E097BA-D12E-6F4D-B5BB-E380337A696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568185" y="2008470"/>
              <a:ext cx="693519" cy="247039"/>
            </a:xfrm>
            <a:prstGeom prst="rect">
              <a:avLst/>
            </a:prstGeom>
            <a:grpFill/>
          </p:spPr>
        </p:pic>
        <p:pic>
          <p:nvPicPr>
            <p:cNvPr id="111" name="Picture 110">
              <a:extLst>
                <a:ext uri="{FF2B5EF4-FFF2-40B4-BE49-F238E27FC236}">
                  <a16:creationId xmlns:a16="http://schemas.microsoft.com/office/drawing/2014/main" id="{34627A3A-4134-8E46-9BD8-CEE1C3D5E58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464878" y="2797941"/>
              <a:ext cx="693519" cy="247039"/>
            </a:xfrm>
            <a:prstGeom prst="rect">
              <a:avLst/>
            </a:prstGeom>
            <a:grpFill/>
          </p:spPr>
        </p:pic>
        <p:pic>
          <p:nvPicPr>
            <p:cNvPr id="112" name="Picture 111">
              <a:extLst>
                <a:ext uri="{FF2B5EF4-FFF2-40B4-BE49-F238E27FC236}">
                  <a16:creationId xmlns:a16="http://schemas.microsoft.com/office/drawing/2014/main" id="{4BD89C84-3DE1-2B4E-89DC-FB297877AC3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1353646" y="4214711"/>
              <a:ext cx="693519" cy="247039"/>
            </a:xfrm>
            <a:prstGeom prst="rect">
              <a:avLst/>
            </a:prstGeom>
            <a:grpFill/>
          </p:spPr>
        </p:pic>
        <p:pic>
          <p:nvPicPr>
            <p:cNvPr id="113" name="Picture 112">
              <a:extLst>
                <a:ext uri="{FF2B5EF4-FFF2-40B4-BE49-F238E27FC236}">
                  <a16:creationId xmlns:a16="http://schemas.microsoft.com/office/drawing/2014/main" id="{5BADB1C9-45AF-CB48-B9D9-CA1F9B6B6FF0}"/>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7344437" y="4963179"/>
              <a:ext cx="279699" cy="376459"/>
            </a:xfrm>
            <a:prstGeom prst="rect">
              <a:avLst/>
            </a:prstGeom>
            <a:grpFill/>
          </p:spPr>
        </p:pic>
        <p:pic>
          <p:nvPicPr>
            <p:cNvPr id="114" name="Picture 113">
              <a:extLst>
                <a:ext uri="{FF2B5EF4-FFF2-40B4-BE49-F238E27FC236}">
                  <a16:creationId xmlns:a16="http://schemas.microsoft.com/office/drawing/2014/main" id="{11568ADC-95E4-C841-B5A3-36B2742303E0}"/>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319711" y="2142970"/>
              <a:ext cx="561342" cy="317292"/>
            </a:xfrm>
            <a:prstGeom prst="rect">
              <a:avLst/>
            </a:prstGeom>
            <a:grpFill/>
          </p:spPr>
        </p:pic>
        <p:pic>
          <p:nvPicPr>
            <p:cNvPr id="115" name="Picture 114">
              <a:extLst>
                <a:ext uri="{FF2B5EF4-FFF2-40B4-BE49-F238E27FC236}">
                  <a16:creationId xmlns:a16="http://schemas.microsoft.com/office/drawing/2014/main" id="{41B180FB-9515-554E-B271-FB0EA8DB7378}"/>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93275" y="3457800"/>
              <a:ext cx="538195" cy="267443"/>
            </a:xfrm>
            <a:prstGeom prst="rect">
              <a:avLst/>
            </a:prstGeom>
            <a:grpFill/>
          </p:spPr>
        </p:pic>
        <p:pic>
          <p:nvPicPr>
            <p:cNvPr id="116" name="Picture 115">
              <a:extLst>
                <a:ext uri="{FF2B5EF4-FFF2-40B4-BE49-F238E27FC236}">
                  <a16:creationId xmlns:a16="http://schemas.microsoft.com/office/drawing/2014/main" id="{43C0DFD8-E9DD-F945-81DE-CAC0D6EA908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2654633" y="5636056"/>
              <a:ext cx="538195" cy="267443"/>
            </a:xfrm>
            <a:prstGeom prst="rect">
              <a:avLst/>
            </a:prstGeom>
            <a:grpFill/>
          </p:spPr>
        </p:pic>
        <p:pic>
          <p:nvPicPr>
            <p:cNvPr id="117" name="Picture 116">
              <a:extLst>
                <a:ext uri="{FF2B5EF4-FFF2-40B4-BE49-F238E27FC236}">
                  <a16:creationId xmlns:a16="http://schemas.microsoft.com/office/drawing/2014/main" id="{50FA7D8C-A9E3-0E42-969B-2916E82A136A}"/>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911244" y="2096534"/>
              <a:ext cx="538195" cy="267443"/>
            </a:xfrm>
            <a:prstGeom prst="rect">
              <a:avLst/>
            </a:prstGeom>
            <a:grpFill/>
          </p:spPr>
        </p:pic>
        <p:pic>
          <p:nvPicPr>
            <p:cNvPr id="118" name="Picture 117">
              <a:extLst>
                <a:ext uri="{FF2B5EF4-FFF2-40B4-BE49-F238E27FC236}">
                  <a16:creationId xmlns:a16="http://schemas.microsoft.com/office/drawing/2014/main" id="{278494AB-DF2E-3943-8738-E54E7E56BBB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40078" y="2092599"/>
              <a:ext cx="538195" cy="267443"/>
            </a:xfrm>
            <a:prstGeom prst="rect">
              <a:avLst/>
            </a:prstGeom>
            <a:grpFill/>
          </p:spPr>
        </p:pic>
        <p:pic>
          <p:nvPicPr>
            <p:cNvPr id="119" name="Picture 118">
              <a:extLst>
                <a:ext uri="{FF2B5EF4-FFF2-40B4-BE49-F238E27FC236}">
                  <a16:creationId xmlns:a16="http://schemas.microsoft.com/office/drawing/2014/main" id="{B4657C9A-513F-1142-9733-7472DD6631A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0294971" y="2087387"/>
              <a:ext cx="538195" cy="267443"/>
            </a:xfrm>
            <a:prstGeom prst="rect">
              <a:avLst/>
            </a:prstGeom>
            <a:grpFill/>
          </p:spPr>
        </p:pic>
        <p:pic>
          <p:nvPicPr>
            <p:cNvPr id="120" name="Picture 119">
              <a:extLst>
                <a:ext uri="{FF2B5EF4-FFF2-40B4-BE49-F238E27FC236}">
                  <a16:creationId xmlns:a16="http://schemas.microsoft.com/office/drawing/2014/main" id="{5F4C5D9A-D2D6-B141-9D6A-D31B85EA5DF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7963695" y="3826458"/>
              <a:ext cx="538195" cy="267443"/>
            </a:xfrm>
            <a:prstGeom prst="rect">
              <a:avLst/>
            </a:prstGeom>
            <a:grpFill/>
          </p:spPr>
        </p:pic>
        <p:pic>
          <p:nvPicPr>
            <p:cNvPr id="121" name="Picture 120">
              <a:extLst>
                <a:ext uri="{FF2B5EF4-FFF2-40B4-BE49-F238E27FC236}">
                  <a16:creationId xmlns:a16="http://schemas.microsoft.com/office/drawing/2014/main" id="{42CFD502-0CAF-AE4A-91AC-9A428E8F10D4}"/>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1368598" y="5678817"/>
              <a:ext cx="538195" cy="267443"/>
            </a:xfrm>
            <a:prstGeom prst="rect">
              <a:avLst/>
            </a:prstGeom>
            <a:grpFill/>
          </p:spPr>
        </p:pic>
        <p:pic>
          <p:nvPicPr>
            <p:cNvPr id="122" name="Picture 121">
              <a:extLst>
                <a:ext uri="{FF2B5EF4-FFF2-40B4-BE49-F238E27FC236}">
                  <a16:creationId xmlns:a16="http://schemas.microsoft.com/office/drawing/2014/main" id="{6CDAD3F9-BBFF-A543-AC37-B2238FD5CD13}"/>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51417" y="4213155"/>
              <a:ext cx="538195" cy="267443"/>
            </a:xfrm>
            <a:prstGeom prst="rect">
              <a:avLst/>
            </a:prstGeom>
            <a:grpFill/>
          </p:spPr>
        </p:pic>
        <p:pic>
          <p:nvPicPr>
            <p:cNvPr id="123" name="Picture 122">
              <a:extLst>
                <a:ext uri="{FF2B5EF4-FFF2-40B4-BE49-F238E27FC236}">
                  <a16:creationId xmlns:a16="http://schemas.microsoft.com/office/drawing/2014/main" id="{45E5C0E4-16E3-6947-9AA4-8671137358F3}"/>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8294439" y="5676080"/>
              <a:ext cx="538195" cy="267443"/>
            </a:xfrm>
            <a:prstGeom prst="rect">
              <a:avLst/>
            </a:prstGeom>
            <a:grpFill/>
          </p:spPr>
        </p:pic>
        <p:pic>
          <p:nvPicPr>
            <p:cNvPr id="124" name="Picture 123">
              <a:extLst>
                <a:ext uri="{FF2B5EF4-FFF2-40B4-BE49-F238E27FC236}">
                  <a16:creationId xmlns:a16="http://schemas.microsoft.com/office/drawing/2014/main" id="{11B3082A-03BC-6747-ACEE-33F0691ABCCF}"/>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8291756" y="3334972"/>
              <a:ext cx="432840" cy="487275"/>
            </a:xfrm>
            <a:prstGeom prst="rect">
              <a:avLst/>
            </a:prstGeom>
            <a:grpFill/>
          </p:spPr>
        </p:pic>
        <p:pic>
          <p:nvPicPr>
            <p:cNvPr id="125" name="Picture 124">
              <a:extLst>
                <a:ext uri="{FF2B5EF4-FFF2-40B4-BE49-F238E27FC236}">
                  <a16:creationId xmlns:a16="http://schemas.microsoft.com/office/drawing/2014/main" id="{DC020C5C-FC21-0641-BDCD-9F6B7BA702F7}"/>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4898129" y="4563986"/>
              <a:ext cx="432840" cy="487275"/>
            </a:xfrm>
            <a:prstGeom prst="rect">
              <a:avLst/>
            </a:prstGeom>
            <a:grpFill/>
          </p:spPr>
        </p:pic>
        <p:pic>
          <p:nvPicPr>
            <p:cNvPr id="126" name="Picture 125">
              <a:extLst>
                <a:ext uri="{FF2B5EF4-FFF2-40B4-BE49-F238E27FC236}">
                  <a16:creationId xmlns:a16="http://schemas.microsoft.com/office/drawing/2014/main" id="{ABAEEE8B-074E-E248-9793-DA62B45D363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98114" y="3925803"/>
              <a:ext cx="303135" cy="334845"/>
            </a:xfrm>
            <a:prstGeom prst="rect">
              <a:avLst/>
            </a:prstGeom>
            <a:grpFill/>
          </p:spPr>
        </p:pic>
        <p:pic>
          <p:nvPicPr>
            <p:cNvPr id="127" name="Picture 126">
              <a:extLst>
                <a:ext uri="{FF2B5EF4-FFF2-40B4-BE49-F238E27FC236}">
                  <a16:creationId xmlns:a16="http://schemas.microsoft.com/office/drawing/2014/main" id="{4C75B9F0-15C5-F34E-87BF-856179A5A18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99732" y="5650342"/>
              <a:ext cx="617046" cy="244926"/>
            </a:xfrm>
            <a:prstGeom prst="rect">
              <a:avLst/>
            </a:prstGeom>
            <a:grpFill/>
          </p:spPr>
        </p:pic>
        <p:pic>
          <p:nvPicPr>
            <p:cNvPr id="128" name="Picture 127">
              <a:extLst>
                <a:ext uri="{FF2B5EF4-FFF2-40B4-BE49-F238E27FC236}">
                  <a16:creationId xmlns:a16="http://schemas.microsoft.com/office/drawing/2014/main" id="{F12E837B-D220-044D-A9F9-FC45CCF567FD}"/>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5876692" y="5592942"/>
              <a:ext cx="606443" cy="269352"/>
            </a:xfrm>
            <a:prstGeom prst="rect">
              <a:avLst/>
            </a:prstGeom>
            <a:grpFill/>
          </p:spPr>
        </p:pic>
        <p:pic>
          <p:nvPicPr>
            <p:cNvPr id="129" name="Picture 128">
              <a:extLst>
                <a:ext uri="{FF2B5EF4-FFF2-40B4-BE49-F238E27FC236}">
                  <a16:creationId xmlns:a16="http://schemas.microsoft.com/office/drawing/2014/main" id="{A3C8298B-633A-E24F-B9F4-2F51EB4709ED}"/>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513365" y="2865965"/>
              <a:ext cx="405508" cy="269352"/>
            </a:xfrm>
            <a:prstGeom prst="rect">
              <a:avLst/>
            </a:prstGeom>
            <a:grpFill/>
          </p:spPr>
        </p:pic>
        <p:pic>
          <p:nvPicPr>
            <p:cNvPr id="130" name="Picture 129">
              <a:extLst>
                <a:ext uri="{FF2B5EF4-FFF2-40B4-BE49-F238E27FC236}">
                  <a16:creationId xmlns:a16="http://schemas.microsoft.com/office/drawing/2014/main" id="{3786FAA7-E7EA-5A49-9E23-6362DF6DB02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851933" y="2602903"/>
              <a:ext cx="568750" cy="250250"/>
            </a:xfrm>
            <a:prstGeom prst="rect">
              <a:avLst/>
            </a:prstGeom>
            <a:grpFill/>
          </p:spPr>
        </p:pic>
        <p:pic>
          <p:nvPicPr>
            <p:cNvPr id="131" name="Picture 130">
              <a:extLst>
                <a:ext uri="{FF2B5EF4-FFF2-40B4-BE49-F238E27FC236}">
                  <a16:creationId xmlns:a16="http://schemas.microsoft.com/office/drawing/2014/main" id="{704C6A53-8431-A441-AE39-E367D4CCED6E}"/>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1014623" y="4973252"/>
              <a:ext cx="405508" cy="269352"/>
            </a:xfrm>
            <a:prstGeom prst="rect">
              <a:avLst/>
            </a:prstGeom>
            <a:grpFill/>
          </p:spPr>
        </p:pic>
        <p:pic>
          <p:nvPicPr>
            <p:cNvPr id="132" name="Picture 131">
              <a:extLst>
                <a:ext uri="{FF2B5EF4-FFF2-40B4-BE49-F238E27FC236}">
                  <a16:creationId xmlns:a16="http://schemas.microsoft.com/office/drawing/2014/main" id="{31FE3BFA-76A1-F04C-A4DA-0F9B70F7F61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890382" y="5301122"/>
              <a:ext cx="617046" cy="402270"/>
            </a:xfrm>
            <a:prstGeom prst="rect">
              <a:avLst/>
            </a:prstGeom>
            <a:grpFill/>
          </p:spPr>
        </p:pic>
        <p:pic>
          <p:nvPicPr>
            <p:cNvPr id="133" name="Picture 132">
              <a:extLst>
                <a:ext uri="{FF2B5EF4-FFF2-40B4-BE49-F238E27FC236}">
                  <a16:creationId xmlns:a16="http://schemas.microsoft.com/office/drawing/2014/main" id="{13348424-4F7F-1E46-A108-49F4EE3016F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547808" y="5645745"/>
              <a:ext cx="617046" cy="402270"/>
            </a:xfrm>
            <a:prstGeom prst="rect">
              <a:avLst/>
            </a:prstGeom>
            <a:grpFill/>
          </p:spPr>
        </p:pic>
        <p:pic>
          <p:nvPicPr>
            <p:cNvPr id="134" name="Picture 133">
              <a:extLst>
                <a:ext uri="{FF2B5EF4-FFF2-40B4-BE49-F238E27FC236}">
                  <a16:creationId xmlns:a16="http://schemas.microsoft.com/office/drawing/2014/main" id="{E48806B1-2DA5-FD4E-BB94-F0ED345482A6}"/>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661388" y="3009718"/>
              <a:ext cx="617046" cy="402270"/>
            </a:xfrm>
            <a:prstGeom prst="rect">
              <a:avLst/>
            </a:prstGeom>
            <a:grpFill/>
          </p:spPr>
        </p:pic>
        <p:pic>
          <p:nvPicPr>
            <p:cNvPr id="135" name="Picture 134">
              <a:extLst>
                <a:ext uri="{FF2B5EF4-FFF2-40B4-BE49-F238E27FC236}">
                  <a16:creationId xmlns:a16="http://schemas.microsoft.com/office/drawing/2014/main" id="{363C95E3-A8C3-394C-9B52-CB7220D6923C}"/>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414544" y="5516399"/>
              <a:ext cx="463494" cy="463494"/>
            </a:xfrm>
            <a:prstGeom prst="rect">
              <a:avLst/>
            </a:prstGeom>
            <a:grpFill/>
          </p:spPr>
        </p:pic>
        <p:pic>
          <p:nvPicPr>
            <p:cNvPr id="136" name="Picture 135">
              <a:extLst>
                <a:ext uri="{FF2B5EF4-FFF2-40B4-BE49-F238E27FC236}">
                  <a16:creationId xmlns:a16="http://schemas.microsoft.com/office/drawing/2014/main" id="{40288557-878A-6041-81DB-21ACF582748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812331" y="4442592"/>
              <a:ext cx="303135" cy="334845"/>
            </a:xfrm>
            <a:prstGeom prst="rect">
              <a:avLst/>
            </a:prstGeom>
            <a:grpFill/>
          </p:spPr>
        </p:pic>
        <p:pic>
          <p:nvPicPr>
            <p:cNvPr id="137" name="Picture 136">
              <a:extLst>
                <a:ext uri="{FF2B5EF4-FFF2-40B4-BE49-F238E27FC236}">
                  <a16:creationId xmlns:a16="http://schemas.microsoft.com/office/drawing/2014/main" id="{EF9D0B5A-2009-5A44-AC81-8C1304B53F7A}"/>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7226597" y="5686226"/>
              <a:ext cx="363402" cy="205409"/>
            </a:xfrm>
            <a:prstGeom prst="rect">
              <a:avLst/>
            </a:prstGeom>
            <a:grpFill/>
          </p:spPr>
        </p:pic>
        <p:pic>
          <p:nvPicPr>
            <p:cNvPr id="138" name="Picture 137">
              <a:extLst>
                <a:ext uri="{FF2B5EF4-FFF2-40B4-BE49-F238E27FC236}">
                  <a16:creationId xmlns:a16="http://schemas.microsoft.com/office/drawing/2014/main" id="{7482D77B-18E0-0D4A-94F8-F21E91D89BD5}"/>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4833190" y="3713233"/>
              <a:ext cx="363402" cy="205409"/>
            </a:xfrm>
            <a:prstGeom prst="rect">
              <a:avLst/>
            </a:prstGeom>
            <a:grpFill/>
          </p:spPr>
        </p:pic>
        <p:pic>
          <p:nvPicPr>
            <p:cNvPr id="139" name="Picture 138">
              <a:extLst>
                <a:ext uri="{FF2B5EF4-FFF2-40B4-BE49-F238E27FC236}">
                  <a16:creationId xmlns:a16="http://schemas.microsoft.com/office/drawing/2014/main" id="{1F4EB523-6D6D-ED4E-86EB-B7E821C45CFD}"/>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8407298" y="3018099"/>
              <a:ext cx="363402" cy="205409"/>
            </a:xfrm>
            <a:prstGeom prst="rect">
              <a:avLst/>
            </a:prstGeom>
            <a:grpFill/>
          </p:spPr>
        </p:pic>
        <p:pic>
          <p:nvPicPr>
            <p:cNvPr id="140" name="Picture 139">
              <a:extLst>
                <a:ext uri="{FF2B5EF4-FFF2-40B4-BE49-F238E27FC236}">
                  <a16:creationId xmlns:a16="http://schemas.microsoft.com/office/drawing/2014/main" id="{A1618A0D-C735-D042-9CF5-607FD5A32129}"/>
                </a:ext>
              </a:extLst>
            </p:cNvPr>
            <p:cNvPicPr>
              <a:picLocks noChangeAspect="1"/>
            </p:cNvPicPr>
            <p:nvPr/>
          </p:nvPicPr>
          <p:blipFill rotWithShape="1">
            <a:blip r:embed="rId26" cstate="print">
              <a:extLst>
                <a:ext uri="{28A0092B-C50C-407E-A947-70E740481C1C}">
                  <a14:useLocalDpi xmlns:a14="http://schemas.microsoft.com/office/drawing/2010/main"/>
                </a:ext>
              </a:extLst>
            </a:blip>
            <a:srcRect/>
            <a:stretch/>
          </p:blipFill>
          <p:spPr>
            <a:xfrm>
              <a:off x="8173929" y="4386678"/>
              <a:ext cx="410225" cy="182202"/>
            </a:xfrm>
            <a:prstGeom prst="rect">
              <a:avLst/>
            </a:prstGeom>
            <a:grpFill/>
          </p:spPr>
        </p:pic>
        <p:pic>
          <p:nvPicPr>
            <p:cNvPr id="141" name="Picture 140">
              <a:extLst>
                <a:ext uri="{FF2B5EF4-FFF2-40B4-BE49-F238E27FC236}">
                  <a16:creationId xmlns:a16="http://schemas.microsoft.com/office/drawing/2014/main" id="{BBBBA2D9-EDEA-C04D-8EBE-318878F718D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498228" y="3937292"/>
              <a:ext cx="617046" cy="244926"/>
            </a:xfrm>
            <a:prstGeom prst="rect">
              <a:avLst/>
            </a:prstGeom>
            <a:grpFill/>
          </p:spPr>
        </p:pic>
        <p:pic>
          <p:nvPicPr>
            <p:cNvPr id="142" name="Picture 141">
              <a:extLst>
                <a:ext uri="{FF2B5EF4-FFF2-40B4-BE49-F238E27FC236}">
                  <a16:creationId xmlns:a16="http://schemas.microsoft.com/office/drawing/2014/main" id="{7D787982-1D08-874B-AD04-3D4C26A08886}"/>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a:stretch/>
          </p:blipFill>
          <p:spPr>
            <a:xfrm>
              <a:off x="5715237" y="2275592"/>
              <a:ext cx="363402" cy="205409"/>
            </a:xfrm>
            <a:prstGeom prst="rect">
              <a:avLst/>
            </a:prstGeom>
            <a:grpFill/>
          </p:spPr>
        </p:pic>
        <p:pic>
          <p:nvPicPr>
            <p:cNvPr id="143" name="Picture 142">
              <a:extLst>
                <a:ext uri="{FF2B5EF4-FFF2-40B4-BE49-F238E27FC236}">
                  <a16:creationId xmlns:a16="http://schemas.microsoft.com/office/drawing/2014/main" id="{C9947CD8-EC58-E948-8829-085995CF4914}"/>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1670467" y="5490940"/>
              <a:ext cx="279699" cy="376459"/>
            </a:xfrm>
            <a:prstGeom prst="rect">
              <a:avLst/>
            </a:prstGeom>
            <a:grpFill/>
          </p:spPr>
        </p:pic>
        <p:pic>
          <p:nvPicPr>
            <p:cNvPr id="144" name="Picture 143">
              <a:extLst>
                <a:ext uri="{FF2B5EF4-FFF2-40B4-BE49-F238E27FC236}">
                  <a16:creationId xmlns:a16="http://schemas.microsoft.com/office/drawing/2014/main" id="{E7C7BC28-496A-0441-92EC-A2F04824F133}"/>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967325" y="5242744"/>
              <a:ext cx="279699" cy="376459"/>
            </a:xfrm>
            <a:prstGeom prst="rect">
              <a:avLst/>
            </a:prstGeom>
            <a:grpFill/>
          </p:spPr>
        </p:pic>
        <p:pic>
          <p:nvPicPr>
            <p:cNvPr id="145" name="Picture 144">
              <a:extLst>
                <a:ext uri="{FF2B5EF4-FFF2-40B4-BE49-F238E27FC236}">
                  <a16:creationId xmlns:a16="http://schemas.microsoft.com/office/drawing/2014/main" id="{AE58AEC6-97CC-EE4C-83C9-89FDA5D22457}"/>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3978084" y="2837434"/>
              <a:ext cx="221319" cy="297883"/>
            </a:xfrm>
            <a:prstGeom prst="rect">
              <a:avLst/>
            </a:prstGeom>
            <a:grpFill/>
          </p:spPr>
        </p:pic>
        <p:pic>
          <p:nvPicPr>
            <p:cNvPr id="146" name="Picture 145">
              <a:extLst>
                <a:ext uri="{FF2B5EF4-FFF2-40B4-BE49-F238E27FC236}">
                  <a16:creationId xmlns:a16="http://schemas.microsoft.com/office/drawing/2014/main" id="{35D3101C-CE8A-BD46-A3C9-757083F15C3A}"/>
                </a:ext>
              </a:extLst>
            </p:cNvPr>
            <p:cNvPicPr>
              <a:picLocks noChangeAspect="1"/>
            </p:cNvPicPr>
            <p:nvPr/>
          </p:nvPicPr>
          <p:blipFill rotWithShape="1">
            <a:blip r:embed="rId28" cstate="print">
              <a:extLst>
                <a:ext uri="{28A0092B-C50C-407E-A947-70E740481C1C}">
                  <a14:useLocalDpi xmlns:a14="http://schemas.microsoft.com/office/drawing/2010/main"/>
                </a:ext>
              </a:extLst>
            </a:blip>
            <a:srcRect/>
            <a:stretch/>
          </p:blipFill>
          <p:spPr>
            <a:xfrm>
              <a:off x="11080704" y="2381855"/>
              <a:ext cx="235593" cy="260238"/>
            </a:xfrm>
            <a:prstGeom prst="rect">
              <a:avLst/>
            </a:prstGeom>
            <a:grpFill/>
          </p:spPr>
        </p:pic>
        <p:pic>
          <p:nvPicPr>
            <p:cNvPr id="147" name="Picture 146">
              <a:extLst>
                <a:ext uri="{FF2B5EF4-FFF2-40B4-BE49-F238E27FC236}">
                  <a16:creationId xmlns:a16="http://schemas.microsoft.com/office/drawing/2014/main" id="{A07FB61F-75FE-9C4A-826B-8FD5A91B8E7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045324" y="2134518"/>
              <a:ext cx="532661" cy="347257"/>
            </a:xfrm>
            <a:prstGeom prst="rect">
              <a:avLst/>
            </a:prstGeom>
            <a:grpFill/>
          </p:spPr>
        </p:pic>
        <p:pic>
          <p:nvPicPr>
            <p:cNvPr id="148" name="Picture 147">
              <a:extLst>
                <a:ext uri="{FF2B5EF4-FFF2-40B4-BE49-F238E27FC236}">
                  <a16:creationId xmlns:a16="http://schemas.microsoft.com/office/drawing/2014/main" id="{610C5B2B-286B-124B-919E-598C847A305A}"/>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a:stretch/>
          </p:blipFill>
          <p:spPr>
            <a:xfrm>
              <a:off x="11555089" y="5337292"/>
              <a:ext cx="231318" cy="255515"/>
            </a:xfrm>
            <a:prstGeom prst="rect">
              <a:avLst/>
            </a:prstGeom>
            <a:grpFill/>
          </p:spPr>
        </p:pic>
        <p:pic>
          <p:nvPicPr>
            <p:cNvPr id="149" name="Picture 148">
              <a:extLst>
                <a:ext uri="{FF2B5EF4-FFF2-40B4-BE49-F238E27FC236}">
                  <a16:creationId xmlns:a16="http://schemas.microsoft.com/office/drawing/2014/main" id="{52626395-640C-5248-83AE-88CF2F05F5B8}"/>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4306476" y="5223239"/>
              <a:ext cx="351755" cy="174796"/>
            </a:xfrm>
            <a:prstGeom prst="rect">
              <a:avLst/>
            </a:prstGeom>
            <a:grpFill/>
          </p:spPr>
        </p:pic>
        <p:pic>
          <p:nvPicPr>
            <p:cNvPr id="150" name="Picture 149">
              <a:extLst>
                <a:ext uri="{FF2B5EF4-FFF2-40B4-BE49-F238E27FC236}">
                  <a16:creationId xmlns:a16="http://schemas.microsoft.com/office/drawing/2014/main" id="{9D2FA919-BE5B-0243-A827-1A22D85F47D3}"/>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7665713" y="2644394"/>
              <a:ext cx="351755" cy="174796"/>
            </a:xfrm>
            <a:prstGeom prst="rect">
              <a:avLst/>
            </a:prstGeom>
            <a:grpFill/>
          </p:spPr>
        </p:pic>
        <p:pic>
          <p:nvPicPr>
            <p:cNvPr id="151" name="Picture 150">
              <a:extLst>
                <a:ext uri="{FF2B5EF4-FFF2-40B4-BE49-F238E27FC236}">
                  <a16:creationId xmlns:a16="http://schemas.microsoft.com/office/drawing/2014/main" id="{E7E073A2-F621-EE44-ABDD-BEEB3BC33733}"/>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9577035" y="5878068"/>
              <a:ext cx="351755" cy="174796"/>
            </a:xfrm>
            <a:prstGeom prst="rect">
              <a:avLst/>
            </a:prstGeom>
            <a:grpFill/>
          </p:spPr>
        </p:pic>
        <p:pic>
          <p:nvPicPr>
            <p:cNvPr id="152" name="Picture 151">
              <a:extLst>
                <a:ext uri="{FF2B5EF4-FFF2-40B4-BE49-F238E27FC236}">
                  <a16:creationId xmlns:a16="http://schemas.microsoft.com/office/drawing/2014/main" id="{DCC64AD6-FE40-7A42-AADE-B395F1B09861}"/>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1225400" y="5730093"/>
              <a:ext cx="351755" cy="174796"/>
            </a:xfrm>
            <a:prstGeom prst="rect">
              <a:avLst/>
            </a:prstGeom>
            <a:grpFill/>
          </p:spPr>
        </p:pic>
        <p:pic>
          <p:nvPicPr>
            <p:cNvPr id="153" name="Picture 152">
              <a:extLst>
                <a:ext uri="{FF2B5EF4-FFF2-40B4-BE49-F238E27FC236}">
                  <a16:creationId xmlns:a16="http://schemas.microsoft.com/office/drawing/2014/main" id="{58966314-2082-8848-AA4D-018AE810B90A}"/>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1201921" y="4594480"/>
              <a:ext cx="351755" cy="174796"/>
            </a:xfrm>
            <a:prstGeom prst="rect">
              <a:avLst/>
            </a:prstGeom>
            <a:grpFill/>
          </p:spPr>
        </p:pic>
        <p:pic>
          <p:nvPicPr>
            <p:cNvPr id="154" name="Picture 153">
              <a:extLst>
                <a:ext uri="{FF2B5EF4-FFF2-40B4-BE49-F238E27FC236}">
                  <a16:creationId xmlns:a16="http://schemas.microsoft.com/office/drawing/2014/main" id="{1DFBE08F-04D9-9F48-B33F-C732FD33792D}"/>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5158244" y="2423281"/>
              <a:ext cx="351755" cy="174796"/>
            </a:xfrm>
            <a:prstGeom prst="rect">
              <a:avLst/>
            </a:prstGeom>
            <a:grpFill/>
          </p:spPr>
        </p:pic>
        <p:pic>
          <p:nvPicPr>
            <p:cNvPr id="155" name="Picture 154">
              <a:extLst>
                <a:ext uri="{FF2B5EF4-FFF2-40B4-BE49-F238E27FC236}">
                  <a16:creationId xmlns:a16="http://schemas.microsoft.com/office/drawing/2014/main" id="{61A5AFFF-1003-E448-A808-B62FB5838402}"/>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2225326" y="5737866"/>
              <a:ext cx="393268" cy="242027"/>
            </a:xfrm>
            <a:prstGeom prst="rect">
              <a:avLst/>
            </a:prstGeom>
            <a:grpFill/>
          </p:spPr>
        </p:pic>
        <p:pic>
          <p:nvPicPr>
            <p:cNvPr id="156" name="Picture 155">
              <a:extLst>
                <a:ext uri="{FF2B5EF4-FFF2-40B4-BE49-F238E27FC236}">
                  <a16:creationId xmlns:a16="http://schemas.microsoft.com/office/drawing/2014/main" id="{9DB51C5F-3D24-4142-97BA-38DB8C099B95}"/>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5488838" y="2501290"/>
              <a:ext cx="221319" cy="297883"/>
            </a:xfrm>
            <a:prstGeom prst="rect">
              <a:avLst/>
            </a:prstGeom>
            <a:grpFill/>
          </p:spPr>
        </p:pic>
        <p:pic>
          <p:nvPicPr>
            <p:cNvPr id="157" name="Picture 156">
              <a:extLst>
                <a:ext uri="{FF2B5EF4-FFF2-40B4-BE49-F238E27FC236}">
                  <a16:creationId xmlns:a16="http://schemas.microsoft.com/office/drawing/2014/main" id="{1CF5AFF6-7D48-1F46-AD43-C7D33B964F4C}"/>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1775010" y="4507064"/>
              <a:ext cx="221319" cy="297883"/>
            </a:xfrm>
            <a:prstGeom prst="rect">
              <a:avLst/>
            </a:prstGeom>
            <a:grpFill/>
          </p:spPr>
        </p:pic>
      </p:grpSp>
      <p:sp>
        <p:nvSpPr>
          <p:cNvPr id="8" name="Rectangle 7">
            <a:extLst>
              <a:ext uri="{FF2B5EF4-FFF2-40B4-BE49-F238E27FC236}">
                <a16:creationId xmlns:a16="http://schemas.microsoft.com/office/drawing/2014/main" id="{D8513CAA-4A1F-2A46-AF0F-093DC0E9B828}"/>
              </a:ext>
            </a:extLst>
          </p:cNvPr>
          <p:cNvSpPr/>
          <p:nvPr/>
        </p:nvSpPr>
        <p:spPr>
          <a:xfrm>
            <a:off x="1587" y="4159001"/>
            <a:ext cx="24384000" cy="8594418"/>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6" name="Oval 35">
            <a:extLst>
              <a:ext uri="{FF2B5EF4-FFF2-40B4-BE49-F238E27FC236}">
                <a16:creationId xmlns:a16="http://schemas.microsoft.com/office/drawing/2014/main" id="{BB3514FC-D1B7-EE43-99B9-EB2B03270B4C}"/>
              </a:ext>
            </a:extLst>
          </p:cNvPr>
          <p:cNvSpPr/>
          <p:nvPr/>
        </p:nvSpPr>
        <p:spPr>
          <a:xfrm rot="1370580">
            <a:off x="17295285" y="4982920"/>
            <a:ext cx="5571808" cy="6568820"/>
          </a:xfrm>
          <a:prstGeom prst="ellipse">
            <a:avLst/>
          </a:prstGeom>
          <a:solidFill>
            <a:schemeClr val="bg1"/>
          </a:solidFill>
          <a:ln w="101600" cap="flat" cmpd="thinThick">
            <a:gradFill flip="none" rotWithShape="1">
              <a:gsLst>
                <a:gs pos="53000">
                  <a:schemeClr val="accent1">
                    <a:lumMod val="48000"/>
                    <a:lumOff val="52000"/>
                  </a:schemeClr>
                </a:gs>
                <a:gs pos="97000">
                  <a:schemeClr val="accent1">
                    <a:lumMod val="70000"/>
                  </a:schemeClr>
                </a:gs>
              </a:gsLst>
              <a:path path="circle">
                <a:fillToRect l="50000" t="50000" r="50000" b="50000"/>
              </a:path>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5" name="Oval 34">
            <a:extLst>
              <a:ext uri="{FF2B5EF4-FFF2-40B4-BE49-F238E27FC236}">
                <a16:creationId xmlns:a16="http://schemas.microsoft.com/office/drawing/2014/main" id="{694E412A-DF84-474C-B20E-0089EF55E859}"/>
              </a:ext>
            </a:extLst>
          </p:cNvPr>
          <p:cNvSpPr/>
          <p:nvPr/>
        </p:nvSpPr>
        <p:spPr>
          <a:xfrm rot="1089071">
            <a:off x="10498465" y="5035127"/>
            <a:ext cx="5148476" cy="6556106"/>
          </a:xfrm>
          <a:prstGeom prst="ellipse">
            <a:avLst/>
          </a:prstGeom>
          <a:solidFill>
            <a:schemeClr val="bg1"/>
          </a:solidFill>
          <a:ln w="101600" cap="flat" cmpd="thinThick">
            <a:gradFill flip="none" rotWithShape="1">
              <a:gsLst>
                <a:gs pos="53000">
                  <a:schemeClr val="accent1">
                    <a:lumMod val="48000"/>
                    <a:lumOff val="52000"/>
                  </a:schemeClr>
                </a:gs>
                <a:gs pos="97000">
                  <a:schemeClr val="accent1">
                    <a:lumMod val="70000"/>
                  </a:schemeClr>
                </a:gs>
              </a:gsLst>
              <a:path path="circle">
                <a:fillToRect l="50000" t="50000" r="50000" b="50000"/>
              </a:path>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2" name="Title 1">
            <a:extLst>
              <a:ext uri="{FF2B5EF4-FFF2-40B4-BE49-F238E27FC236}">
                <a16:creationId xmlns:a16="http://schemas.microsoft.com/office/drawing/2014/main" id="{D4450484-B405-6B47-A1E6-583A8E59405A}"/>
              </a:ext>
            </a:extLst>
          </p:cNvPr>
          <p:cNvSpPr>
            <a:spLocks noGrp="1"/>
          </p:cNvSpPr>
          <p:nvPr>
            <p:ph type="title"/>
          </p:nvPr>
        </p:nvSpPr>
        <p:spPr>
          <a:xfrm>
            <a:off x="1676619" y="730251"/>
            <a:ext cx="21033938" cy="1680837"/>
          </a:xfrm>
        </p:spPr>
        <p:txBody>
          <a:bodyPr>
            <a:normAutofit/>
          </a:bodyPr>
          <a:lstStyle/>
          <a:p>
            <a:r>
              <a:rPr lang="en-US" sz="7200" dirty="0"/>
              <a:t>What is the problem Central Banks must solve?</a:t>
            </a:r>
          </a:p>
        </p:txBody>
      </p:sp>
      <p:sp>
        <p:nvSpPr>
          <p:cNvPr id="5" name="TextBox 4">
            <a:extLst>
              <a:ext uri="{FF2B5EF4-FFF2-40B4-BE49-F238E27FC236}">
                <a16:creationId xmlns:a16="http://schemas.microsoft.com/office/drawing/2014/main" id="{7940D75A-DFA2-5544-8834-A8B1EB0E13BF}"/>
              </a:ext>
            </a:extLst>
          </p:cNvPr>
          <p:cNvSpPr txBox="1"/>
          <p:nvPr/>
        </p:nvSpPr>
        <p:spPr>
          <a:xfrm>
            <a:off x="2516286" y="2648396"/>
            <a:ext cx="20245218" cy="954107"/>
          </a:xfrm>
          <a:prstGeom prst="rect">
            <a:avLst/>
          </a:prstGeom>
          <a:noFill/>
        </p:spPr>
        <p:txBody>
          <a:bodyPr wrap="square" rtlCol="0">
            <a:spAutoFit/>
          </a:bodyPr>
          <a:lstStyle/>
          <a:p>
            <a:pPr>
              <a:spcBef>
                <a:spcPts val="2400"/>
              </a:spcBef>
            </a:pPr>
            <a:r>
              <a:rPr lang="en-US" sz="5600" b="1" kern="0" dirty="0">
                <a:solidFill>
                  <a:srgbClr val="2F5496"/>
                </a:solidFill>
                <a:latin typeface="Arial" panose="020B0604020202020204" pitchFamily="34" charset="0"/>
                <a:ea typeface="Times New Roman" panose="02020603050405020304" pitchFamily="18" charset="0"/>
                <a:cs typeface="Arial" panose="020B0604020202020204" pitchFamily="34" charset="0"/>
              </a:rPr>
              <a:t>Private forms of money are replacing Central Bank money</a:t>
            </a:r>
          </a:p>
        </p:txBody>
      </p:sp>
      <p:sp>
        <p:nvSpPr>
          <p:cNvPr id="3" name="TextBox 2">
            <a:extLst>
              <a:ext uri="{FF2B5EF4-FFF2-40B4-BE49-F238E27FC236}">
                <a16:creationId xmlns:a16="http://schemas.microsoft.com/office/drawing/2014/main" id="{B2506C2D-6C9D-0245-BA20-5BA1C0CB9879}"/>
              </a:ext>
            </a:extLst>
          </p:cNvPr>
          <p:cNvSpPr txBox="1"/>
          <p:nvPr/>
        </p:nvSpPr>
        <p:spPr>
          <a:xfrm>
            <a:off x="1625671" y="3569568"/>
            <a:ext cx="21130272" cy="707886"/>
          </a:xfrm>
          <a:prstGeom prst="rect">
            <a:avLst/>
          </a:prstGeom>
          <a:solidFill>
            <a:schemeClr val="bg1"/>
          </a:solidFill>
        </p:spPr>
        <p:txBody>
          <a:bodyPr wrap="none" rtlCol="0">
            <a:spAutoFit/>
          </a:bodyPr>
          <a:lstStyle/>
          <a:p>
            <a:r>
              <a:rPr lang="en-US" sz="4000" dirty="0">
                <a:solidFill>
                  <a:srgbClr val="2F5496"/>
                </a:solidFill>
                <a:latin typeface="Arial" panose="020B0604020202020204" pitchFamily="34" charset="0"/>
                <a:cs typeface="Arial" panose="020B0604020202020204" pitchFamily="34" charset="0"/>
              </a:rPr>
              <a:t>Address the legacy issues of cash while protecting Economic, Social and Security concerns</a:t>
            </a:r>
          </a:p>
        </p:txBody>
      </p:sp>
      <p:pic>
        <p:nvPicPr>
          <p:cNvPr id="16" name="Picture 15">
            <a:extLst>
              <a:ext uri="{FF2B5EF4-FFF2-40B4-BE49-F238E27FC236}">
                <a16:creationId xmlns:a16="http://schemas.microsoft.com/office/drawing/2014/main" id="{62C0B1A2-E36E-A04B-8148-CC52F9BA2F5F}"/>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t="8482"/>
          <a:stretch/>
        </p:blipFill>
        <p:spPr>
          <a:xfrm>
            <a:off x="12034877" y="5868666"/>
            <a:ext cx="2844800" cy="2603500"/>
          </a:xfrm>
          <a:prstGeom prst="rect">
            <a:avLst/>
          </a:prstGeom>
        </p:spPr>
      </p:pic>
      <p:sp>
        <p:nvSpPr>
          <p:cNvPr id="12" name="TextBox 11">
            <a:extLst>
              <a:ext uri="{FF2B5EF4-FFF2-40B4-BE49-F238E27FC236}">
                <a16:creationId xmlns:a16="http://schemas.microsoft.com/office/drawing/2014/main" id="{DCED0528-2052-1C48-A741-4F6EB10DCCAD}"/>
              </a:ext>
            </a:extLst>
          </p:cNvPr>
          <p:cNvSpPr txBox="1"/>
          <p:nvPr/>
        </p:nvSpPr>
        <p:spPr>
          <a:xfrm>
            <a:off x="10481212" y="8118774"/>
            <a:ext cx="4767742" cy="2308324"/>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Social</a:t>
            </a:r>
          </a:p>
          <a:p>
            <a:pPr algn="ctr"/>
            <a:r>
              <a:rPr lang="en-US" sz="3600" dirty="0">
                <a:latin typeface="Arial" panose="020B0604020202020204" pitchFamily="34" charset="0"/>
                <a:cs typeface="Arial" panose="020B0604020202020204" pitchFamily="34" charset="0"/>
              </a:rPr>
              <a:t>Financial inclusion, tax evasion, corruption</a:t>
            </a:r>
          </a:p>
        </p:txBody>
      </p:sp>
      <p:pic>
        <p:nvPicPr>
          <p:cNvPr id="17" name="Picture 16">
            <a:extLst>
              <a:ext uri="{FF2B5EF4-FFF2-40B4-BE49-F238E27FC236}">
                <a16:creationId xmlns:a16="http://schemas.microsoft.com/office/drawing/2014/main" id="{732EB1D9-BBAF-5349-8FFC-0FDD2AFBB251}"/>
              </a:ext>
            </a:extLst>
          </p:cNvPr>
          <p:cNvPicPr>
            <a:picLocks noChangeAspect="1"/>
          </p:cNvPicPr>
          <p:nvPr/>
        </p:nvPicPr>
        <p:blipFill>
          <a:blip r:embed="rId32"/>
          <a:stretch>
            <a:fillRect/>
          </a:stretch>
        </p:blipFill>
        <p:spPr>
          <a:xfrm>
            <a:off x="18099673" y="8118774"/>
            <a:ext cx="3530600" cy="2286000"/>
          </a:xfrm>
          <a:prstGeom prst="rect">
            <a:avLst/>
          </a:prstGeom>
        </p:spPr>
      </p:pic>
      <p:sp>
        <p:nvSpPr>
          <p:cNvPr id="14" name="TextBox 13">
            <a:extLst>
              <a:ext uri="{FF2B5EF4-FFF2-40B4-BE49-F238E27FC236}">
                <a16:creationId xmlns:a16="http://schemas.microsoft.com/office/drawing/2014/main" id="{C1580DFE-9EA2-714A-8850-E71896E0E4BD}"/>
              </a:ext>
            </a:extLst>
          </p:cNvPr>
          <p:cNvSpPr txBox="1"/>
          <p:nvPr/>
        </p:nvSpPr>
        <p:spPr>
          <a:xfrm>
            <a:off x="18037663" y="5927814"/>
            <a:ext cx="4510480" cy="1754326"/>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Security</a:t>
            </a:r>
          </a:p>
          <a:p>
            <a:pPr algn="ctr"/>
            <a:r>
              <a:rPr lang="en-US" sz="3600" dirty="0">
                <a:latin typeface="Arial" panose="020B0604020202020204" pitchFamily="34" charset="0"/>
                <a:cs typeface="Arial" panose="020B0604020202020204" pitchFamily="34" charset="0"/>
              </a:rPr>
              <a:t>Safety of payments,</a:t>
            </a:r>
          </a:p>
          <a:p>
            <a:pPr algn="ctr"/>
            <a:r>
              <a:rPr lang="en-US" sz="3600" dirty="0">
                <a:latin typeface="Arial" panose="020B0604020202020204" pitchFamily="34" charset="0"/>
                <a:cs typeface="Arial" panose="020B0604020202020204" pitchFamily="34" charset="0"/>
              </a:rPr>
              <a:t>Sovereign control</a:t>
            </a:r>
          </a:p>
        </p:txBody>
      </p:sp>
      <p:sp>
        <p:nvSpPr>
          <p:cNvPr id="34" name="Oval 33">
            <a:extLst>
              <a:ext uri="{FF2B5EF4-FFF2-40B4-BE49-F238E27FC236}">
                <a16:creationId xmlns:a16="http://schemas.microsoft.com/office/drawing/2014/main" id="{E7E08A05-ECF6-C445-8B52-184140FEABD8}"/>
              </a:ext>
            </a:extLst>
          </p:cNvPr>
          <p:cNvSpPr/>
          <p:nvPr/>
        </p:nvSpPr>
        <p:spPr>
          <a:xfrm rot="19933892">
            <a:off x="2927010" y="4882917"/>
            <a:ext cx="5633758" cy="6958814"/>
          </a:xfrm>
          <a:prstGeom prst="ellipse">
            <a:avLst/>
          </a:prstGeom>
          <a:solidFill>
            <a:schemeClr val="bg1"/>
          </a:solidFill>
          <a:ln w="101600" cap="flat" cmpd="thinThick">
            <a:gradFill flip="none" rotWithShape="1">
              <a:gsLst>
                <a:gs pos="53000">
                  <a:schemeClr val="accent1">
                    <a:lumMod val="48000"/>
                    <a:lumOff val="52000"/>
                  </a:schemeClr>
                </a:gs>
                <a:gs pos="97000">
                  <a:schemeClr val="accent1">
                    <a:lumMod val="70000"/>
                  </a:schemeClr>
                </a:gs>
              </a:gsLst>
              <a:path path="circle">
                <a:fillToRect l="50000" t="50000" r="50000" b="50000"/>
              </a:path>
              <a:tileRect/>
            </a:gradFill>
          </a:ln>
          <a:effectLst>
            <a:outerShdw blurRad="88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5" name="Picture 14">
            <a:extLst>
              <a:ext uri="{FF2B5EF4-FFF2-40B4-BE49-F238E27FC236}">
                <a16:creationId xmlns:a16="http://schemas.microsoft.com/office/drawing/2014/main" id="{E81FD4A7-42B9-864F-A829-37A8C74E8960}"/>
              </a:ext>
            </a:extLst>
          </p:cNvPr>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322307" y="7787060"/>
            <a:ext cx="3746372" cy="2630624"/>
          </a:xfrm>
          <a:prstGeom prst="rect">
            <a:avLst/>
          </a:prstGeom>
        </p:spPr>
      </p:pic>
      <p:sp>
        <p:nvSpPr>
          <p:cNvPr id="6" name="TextBox 5">
            <a:extLst>
              <a:ext uri="{FF2B5EF4-FFF2-40B4-BE49-F238E27FC236}">
                <a16:creationId xmlns:a16="http://schemas.microsoft.com/office/drawing/2014/main" id="{2F49B04F-B3F6-3944-B27A-9A70F65D77C5}"/>
              </a:ext>
            </a:extLst>
          </p:cNvPr>
          <p:cNvSpPr txBox="1"/>
          <p:nvPr/>
        </p:nvSpPr>
        <p:spPr>
          <a:xfrm>
            <a:off x="2904180" y="5927814"/>
            <a:ext cx="5033394" cy="1754326"/>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Economic</a:t>
            </a:r>
          </a:p>
          <a:p>
            <a:pPr algn="ctr"/>
            <a:r>
              <a:rPr lang="en-US" sz="3600" dirty="0">
                <a:latin typeface="Arial" panose="020B0604020202020204" pitchFamily="34" charset="0"/>
                <a:cs typeface="Arial" panose="020B0604020202020204" pitchFamily="34" charset="0"/>
              </a:rPr>
              <a:t>Maintaining controls for monetary policy</a:t>
            </a:r>
          </a:p>
        </p:txBody>
      </p:sp>
      <p:pic>
        <p:nvPicPr>
          <p:cNvPr id="158" name="Picture 157">
            <a:extLst>
              <a:ext uri="{FF2B5EF4-FFF2-40B4-BE49-F238E27FC236}">
                <a16:creationId xmlns:a16="http://schemas.microsoft.com/office/drawing/2014/main" id="{07CF83C9-CE36-784A-9603-E2C70F941043}"/>
              </a:ext>
            </a:extLst>
          </p:cNvPr>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Tree>
    <p:extLst>
      <p:ext uri="{BB962C8B-B14F-4D97-AF65-F5344CB8AC3E}">
        <p14:creationId xmlns:p14="http://schemas.microsoft.com/office/powerpoint/2010/main" val="2304751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ADCE1E-11A6-4CBA-A875-C89230BEC85D}"/>
              </a:ext>
            </a:extLst>
          </p:cNvPr>
          <p:cNvPicPr>
            <a:picLocks noChangeAspect="1"/>
          </p:cNvPicPr>
          <p:nvPr/>
        </p:nvPicPr>
        <p:blipFill>
          <a:blip r:embed="rId3"/>
          <a:stretch>
            <a:fillRect/>
          </a:stretch>
        </p:blipFill>
        <p:spPr>
          <a:xfrm>
            <a:off x="1587" y="0"/>
            <a:ext cx="24384000" cy="11559323"/>
          </a:xfrm>
          <a:prstGeom prst="rect">
            <a:avLst/>
          </a:prstGeom>
        </p:spPr>
      </p:pic>
      <p:sp>
        <p:nvSpPr>
          <p:cNvPr id="2" name="Title 1">
            <a:extLst>
              <a:ext uri="{FF2B5EF4-FFF2-40B4-BE49-F238E27FC236}">
                <a16:creationId xmlns:a16="http://schemas.microsoft.com/office/drawing/2014/main" id="{6BA74E0D-859C-284B-B18E-8C9A22AE3C15}"/>
              </a:ext>
            </a:extLst>
          </p:cNvPr>
          <p:cNvSpPr>
            <a:spLocks noGrp="1"/>
          </p:cNvSpPr>
          <p:nvPr>
            <p:ph type="title"/>
          </p:nvPr>
        </p:nvSpPr>
        <p:spPr>
          <a:xfrm>
            <a:off x="1593270" y="596569"/>
            <a:ext cx="21200634" cy="2651126"/>
          </a:xfrm>
        </p:spPr>
        <p:txBody>
          <a:bodyPr>
            <a:normAutofit/>
          </a:bodyPr>
          <a:lstStyle/>
          <a:p>
            <a:r>
              <a:rPr lang="en-US" sz="8000" dirty="0">
                <a:solidFill>
                  <a:schemeClr val="bg1"/>
                </a:solidFill>
              </a:rPr>
              <a:t>Build an Ecosystem that Benefits Everyone</a:t>
            </a:r>
          </a:p>
        </p:txBody>
      </p:sp>
      <p:pic>
        <p:nvPicPr>
          <p:cNvPr id="6" name="Picture 5">
            <a:extLst>
              <a:ext uri="{FF2B5EF4-FFF2-40B4-BE49-F238E27FC236}">
                <a16:creationId xmlns:a16="http://schemas.microsoft.com/office/drawing/2014/main" id="{62C36A10-9475-584C-B93D-F13D25E9C65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508356" y="3368280"/>
            <a:ext cx="5195455" cy="5195454"/>
          </a:xfrm>
          <a:prstGeom prst="ellipse">
            <a:avLst/>
          </a:prstGeom>
        </p:spPr>
      </p:pic>
      <p:pic>
        <p:nvPicPr>
          <p:cNvPr id="7" name="Picture 6">
            <a:extLst>
              <a:ext uri="{FF2B5EF4-FFF2-40B4-BE49-F238E27FC236}">
                <a16:creationId xmlns:a16="http://schemas.microsoft.com/office/drawing/2014/main" id="{ECBCFEEA-F412-304F-B2D5-EED9F2E88E58}"/>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8476493" y="3368280"/>
            <a:ext cx="5195455" cy="5195454"/>
          </a:xfrm>
          <a:prstGeom prst="ellipse">
            <a:avLst/>
          </a:prstGeom>
        </p:spPr>
      </p:pic>
      <p:sp>
        <p:nvSpPr>
          <p:cNvPr id="13" name="TextBox 12">
            <a:extLst>
              <a:ext uri="{FF2B5EF4-FFF2-40B4-BE49-F238E27FC236}">
                <a16:creationId xmlns:a16="http://schemas.microsoft.com/office/drawing/2014/main" id="{D0130B76-36BD-074E-8059-4B2941C794D2}"/>
              </a:ext>
            </a:extLst>
          </p:cNvPr>
          <p:cNvSpPr txBox="1"/>
          <p:nvPr/>
        </p:nvSpPr>
        <p:spPr>
          <a:xfrm>
            <a:off x="13538987" y="9097110"/>
            <a:ext cx="3134191" cy="646331"/>
          </a:xfrm>
          <a:prstGeom prst="rect">
            <a:avLst/>
          </a:prstGeom>
          <a:noFill/>
        </p:spPr>
        <p:txBody>
          <a:bodyPr wrap="none" rtlCol="0">
            <a:spAutoFit/>
          </a:bodyPr>
          <a:lstStyle/>
          <a:p>
            <a:pPr algn="ctr"/>
            <a:r>
              <a:rPr lang="en-US" sz="3600" b="1">
                <a:solidFill>
                  <a:schemeClr val="accent1"/>
                </a:solidFill>
              </a:rPr>
              <a:t>MERCHANTS</a:t>
            </a:r>
          </a:p>
        </p:txBody>
      </p:sp>
      <p:sp>
        <p:nvSpPr>
          <p:cNvPr id="14" name="TextBox 13">
            <a:extLst>
              <a:ext uri="{FF2B5EF4-FFF2-40B4-BE49-F238E27FC236}">
                <a16:creationId xmlns:a16="http://schemas.microsoft.com/office/drawing/2014/main" id="{58832FB3-5B72-1D4C-B199-413BE0C678A9}"/>
              </a:ext>
            </a:extLst>
          </p:cNvPr>
          <p:cNvSpPr txBox="1"/>
          <p:nvPr/>
        </p:nvSpPr>
        <p:spPr>
          <a:xfrm>
            <a:off x="20186797" y="9097110"/>
            <a:ext cx="1774845" cy="646331"/>
          </a:xfrm>
          <a:prstGeom prst="rect">
            <a:avLst/>
          </a:prstGeom>
          <a:noFill/>
        </p:spPr>
        <p:txBody>
          <a:bodyPr wrap="none" rtlCol="0">
            <a:spAutoFit/>
          </a:bodyPr>
          <a:lstStyle/>
          <a:p>
            <a:pPr algn="ctr"/>
            <a:r>
              <a:rPr lang="en-US" sz="3600" b="1">
                <a:solidFill>
                  <a:schemeClr val="accent1"/>
                </a:solidFill>
              </a:rPr>
              <a:t>USERS</a:t>
            </a:r>
          </a:p>
        </p:txBody>
      </p:sp>
      <p:sp>
        <p:nvSpPr>
          <p:cNvPr id="17" name="TextBox 16">
            <a:extLst>
              <a:ext uri="{FF2B5EF4-FFF2-40B4-BE49-F238E27FC236}">
                <a16:creationId xmlns:a16="http://schemas.microsoft.com/office/drawing/2014/main" id="{F6B97C8C-EEB6-B748-BA1A-633F0EF85F7A}"/>
              </a:ext>
            </a:extLst>
          </p:cNvPr>
          <p:cNvSpPr txBox="1"/>
          <p:nvPr/>
        </p:nvSpPr>
        <p:spPr>
          <a:xfrm>
            <a:off x="12507681" y="9743441"/>
            <a:ext cx="5196801" cy="954107"/>
          </a:xfrm>
          <a:prstGeom prst="rect">
            <a:avLst/>
          </a:prstGeom>
          <a:noFill/>
        </p:spPr>
        <p:txBody>
          <a:bodyPr wrap="square" rtlCol="0">
            <a:spAutoFit/>
          </a:bodyPr>
          <a:lstStyle/>
          <a:p>
            <a:pPr algn="ctr"/>
            <a:r>
              <a:rPr lang="en-US" sz="2800"/>
              <a:t>Customers can pay their bills directly from their phones</a:t>
            </a:r>
          </a:p>
        </p:txBody>
      </p:sp>
      <p:sp>
        <p:nvSpPr>
          <p:cNvPr id="18" name="TextBox 17">
            <a:extLst>
              <a:ext uri="{FF2B5EF4-FFF2-40B4-BE49-F238E27FC236}">
                <a16:creationId xmlns:a16="http://schemas.microsoft.com/office/drawing/2014/main" id="{55BF9EAF-9E72-084A-AE41-629D770C3EB3}"/>
              </a:ext>
            </a:extLst>
          </p:cNvPr>
          <p:cNvSpPr txBox="1"/>
          <p:nvPr/>
        </p:nvSpPr>
        <p:spPr>
          <a:xfrm>
            <a:off x="18476493" y="9743441"/>
            <a:ext cx="5196801" cy="1384995"/>
          </a:xfrm>
          <a:prstGeom prst="rect">
            <a:avLst/>
          </a:prstGeom>
          <a:noFill/>
        </p:spPr>
        <p:txBody>
          <a:bodyPr wrap="square" rtlCol="0">
            <a:spAutoFit/>
          </a:bodyPr>
          <a:lstStyle/>
          <a:p>
            <a:pPr algn="ctr"/>
            <a:r>
              <a:rPr lang="en-US" sz="2800"/>
              <a:t>Customers don't need to pay significant fees to send money to their relatives in rural areas</a:t>
            </a:r>
          </a:p>
        </p:txBody>
      </p:sp>
      <p:pic>
        <p:nvPicPr>
          <p:cNvPr id="21" name="Picture 20" descr="A picture containing cable, necklace, mirror&#10;&#10;Description automatically generated">
            <a:extLst>
              <a:ext uri="{FF2B5EF4-FFF2-40B4-BE49-F238E27FC236}">
                <a16:creationId xmlns:a16="http://schemas.microsoft.com/office/drawing/2014/main" id="{33AABD36-7AAF-0843-9041-E51843B0F6E8}"/>
              </a:ext>
            </a:extLst>
          </p:cNvPr>
          <p:cNvPicPr>
            <a:picLocks noChangeAspect="1"/>
          </p:cNvPicPr>
          <p:nvPr/>
        </p:nvPicPr>
        <p:blipFill>
          <a:blip r:embed="rId6"/>
          <a:stretch>
            <a:fillRect/>
          </a:stretch>
        </p:blipFill>
        <p:spPr>
          <a:xfrm>
            <a:off x="12486137" y="3307127"/>
            <a:ext cx="5265283" cy="5256607"/>
          </a:xfrm>
          <a:prstGeom prst="rect">
            <a:avLst/>
          </a:prstGeom>
        </p:spPr>
      </p:pic>
      <p:pic>
        <p:nvPicPr>
          <p:cNvPr id="22" name="Picture 21" descr="A picture containing cable, necklace, mirror&#10;&#10;Description automatically generated">
            <a:extLst>
              <a:ext uri="{FF2B5EF4-FFF2-40B4-BE49-F238E27FC236}">
                <a16:creationId xmlns:a16="http://schemas.microsoft.com/office/drawing/2014/main" id="{2B0988ED-2364-594B-B8D5-9C847677DDC1}"/>
              </a:ext>
            </a:extLst>
          </p:cNvPr>
          <p:cNvPicPr>
            <a:picLocks noChangeAspect="1"/>
          </p:cNvPicPr>
          <p:nvPr/>
        </p:nvPicPr>
        <p:blipFill>
          <a:blip r:embed="rId6"/>
          <a:stretch>
            <a:fillRect/>
          </a:stretch>
        </p:blipFill>
        <p:spPr>
          <a:xfrm>
            <a:off x="18440369" y="3307127"/>
            <a:ext cx="5265283" cy="5256607"/>
          </a:xfrm>
          <a:prstGeom prst="rect">
            <a:avLst/>
          </a:prstGeom>
        </p:spPr>
      </p:pic>
      <p:pic>
        <p:nvPicPr>
          <p:cNvPr id="8" name="Picture 7" descr="A large building&#10;&#10;Description automatically generated">
            <a:extLst>
              <a:ext uri="{FF2B5EF4-FFF2-40B4-BE49-F238E27FC236}">
                <a16:creationId xmlns:a16="http://schemas.microsoft.com/office/drawing/2014/main" id="{132EBD21-9189-4D10-BCE5-067D19A5B72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538867" y="3368280"/>
            <a:ext cx="5195455" cy="5195454"/>
          </a:xfrm>
          <a:prstGeom prst="ellipse">
            <a:avLst/>
          </a:prstGeom>
        </p:spPr>
      </p:pic>
      <p:pic>
        <p:nvPicPr>
          <p:cNvPr id="9" name="Picture 8">
            <a:extLst>
              <a:ext uri="{FF2B5EF4-FFF2-40B4-BE49-F238E27FC236}">
                <a16:creationId xmlns:a16="http://schemas.microsoft.com/office/drawing/2014/main" id="{B772DFE2-5CCC-498B-8BA7-B8B009FBCA17}"/>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69384" y="3368280"/>
            <a:ext cx="5196801" cy="5195454"/>
          </a:xfrm>
          <a:prstGeom prst="ellipse">
            <a:avLst/>
          </a:prstGeom>
        </p:spPr>
      </p:pic>
      <p:sp>
        <p:nvSpPr>
          <p:cNvPr id="26" name="TextBox 25">
            <a:extLst>
              <a:ext uri="{FF2B5EF4-FFF2-40B4-BE49-F238E27FC236}">
                <a16:creationId xmlns:a16="http://schemas.microsoft.com/office/drawing/2014/main" id="{17C98734-A103-4258-8A1D-752783224F57}"/>
              </a:ext>
            </a:extLst>
          </p:cNvPr>
          <p:cNvSpPr txBox="1"/>
          <p:nvPr/>
        </p:nvSpPr>
        <p:spPr>
          <a:xfrm>
            <a:off x="2254713" y="9097110"/>
            <a:ext cx="1826141" cy="646331"/>
          </a:xfrm>
          <a:prstGeom prst="rect">
            <a:avLst/>
          </a:prstGeom>
          <a:noFill/>
        </p:spPr>
        <p:txBody>
          <a:bodyPr wrap="none" rtlCol="0">
            <a:spAutoFit/>
          </a:bodyPr>
          <a:lstStyle/>
          <a:p>
            <a:pPr algn="ctr"/>
            <a:r>
              <a:rPr lang="en-US" sz="3600" b="1">
                <a:solidFill>
                  <a:schemeClr val="accent1"/>
                </a:solidFill>
              </a:rPr>
              <a:t>BANKS</a:t>
            </a:r>
          </a:p>
        </p:txBody>
      </p:sp>
      <p:sp>
        <p:nvSpPr>
          <p:cNvPr id="28" name="TextBox 27">
            <a:extLst>
              <a:ext uri="{FF2B5EF4-FFF2-40B4-BE49-F238E27FC236}">
                <a16:creationId xmlns:a16="http://schemas.microsoft.com/office/drawing/2014/main" id="{03C3871A-0781-4721-8607-5C7B2AA1B614}"/>
              </a:ext>
            </a:extLst>
          </p:cNvPr>
          <p:cNvSpPr txBox="1"/>
          <p:nvPr/>
        </p:nvSpPr>
        <p:spPr>
          <a:xfrm>
            <a:off x="7236073" y="9097110"/>
            <a:ext cx="3801041" cy="646331"/>
          </a:xfrm>
          <a:prstGeom prst="rect">
            <a:avLst/>
          </a:prstGeom>
          <a:noFill/>
        </p:spPr>
        <p:txBody>
          <a:bodyPr wrap="none" rtlCol="0">
            <a:spAutoFit/>
          </a:bodyPr>
          <a:lstStyle/>
          <a:p>
            <a:pPr algn="ctr"/>
            <a:r>
              <a:rPr lang="en-US" sz="3600" b="1">
                <a:solidFill>
                  <a:schemeClr val="accent1"/>
                </a:solidFill>
              </a:rPr>
              <a:t>GOVERNMENTS</a:t>
            </a:r>
          </a:p>
        </p:txBody>
      </p:sp>
      <p:sp>
        <p:nvSpPr>
          <p:cNvPr id="30" name="TextBox 29">
            <a:extLst>
              <a:ext uri="{FF2B5EF4-FFF2-40B4-BE49-F238E27FC236}">
                <a16:creationId xmlns:a16="http://schemas.microsoft.com/office/drawing/2014/main" id="{F7D06065-6AB6-402B-9999-A6CA874CF1DA}"/>
              </a:ext>
            </a:extLst>
          </p:cNvPr>
          <p:cNvSpPr txBox="1"/>
          <p:nvPr/>
        </p:nvSpPr>
        <p:spPr>
          <a:xfrm>
            <a:off x="569383" y="9743441"/>
            <a:ext cx="5196801" cy="1815882"/>
          </a:xfrm>
          <a:prstGeom prst="rect">
            <a:avLst/>
          </a:prstGeom>
          <a:noFill/>
        </p:spPr>
        <p:txBody>
          <a:bodyPr wrap="square" rtlCol="0">
            <a:spAutoFit/>
          </a:bodyPr>
          <a:lstStyle/>
          <a:p>
            <a:pPr algn="ctr"/>
            <a:r>
              <a:rPr lang="en-US" sz="2800"/>
              <a:t>A bank can use the code to modify its internal systems so that they easily interoperate with other payments providers</a:t>
            </a:r>
          </a:p>
        </p:txBody>
      </p:sp>
      <p:sp>
        <p:nvSpPr>
          <p:cNvPr id="32" name="TextBox 31">
            <a:extLst>
              <a:ext uri="{FF2B5EF4-FFF2-40B4-BE49-F238E27FC236}">
                <a16:creationId xmlns:a16="http://schemas.microsoft.com/office/drawing/2014/main" id="{7385ED25-D525-43CD-94CE-8890651587E1}"/>
              </a:ext>
            </a:extLst>
          </p:cNvPr>
          <p:cNvSpPr txBox="1"/>
          <p:nvPr/>
        </p:nvSpPr>
        <p:spPr>
          <a:xfrm>
            <a:off x="6537521" y="9743441"/>
            <a:ext cx="5196801" cy="1815882"/>
          </a:xfrm>
          <a:prstGeom prst="rect">
            <a:avLst/>
          </a:prstGeom>
          <a:noFill/>
        </p:spPr>
        <p:txBody>
          <a:bodyPr wrap="square" rtlCol="0">
            <a:spAutoFit/>
          </a:bodyPr>
          <a:lstStyle/>
          <a:p>
            <a:pPr algn="ctr"/>
            <a:r>
              <a:rPr lang="en-US" sz="2800" dirty="0"/>
              <a:t>Government could use Mojaloop to deliver support payments to citizens right into their mobile wallets, etc.</a:t>
            </a:r>
          </a:p>
        </p:txBody>
      </p:sp>
      <p:pic>
        <p:nvPicPr>
          <p:cNvPr id="34" name="Picture 33" descr="A picture containing cable, necklace, mirror&#10;&#10;Description automatically generated">
            <a:extLst>
              <a:ext uri="{FF2B5EF4-FFF2-40B4-BE49-F238E27FC236}">
                <a16:creationId xmlns:a16="http://schemas.microsoft.com/office/drawing/2014/main" id="{44AD52BF-540D-46E0-AEC3-90E8218A8680}"/>
              </a:ext>
            </a:extLst>
          </p:cNvPr>
          <p:cNvPicPr>
            <a:picLocks noChangeAspect="1"/>
          </p:cNvPicPr>
          <p:nvPr/>
        </p:nvPicPr>
        <p:blipFill>
          <a:blip r:embed="rId6"/>
          <a:stretch>
            <a:fillRect/>
          </a:stretch>
        </p:blipFill>
        <p:spPr>
          <a:xfrm>
            <a:off x="535142" y="3307127"/>
            <a:ext cx="5265283" cy="5256607"/>
          </a:xfrm>
          <a:prstGeom prst="rect">
            <a:avLst/>
          </a:prstGeom>
        </p:spPr>
      </p:pic>
      <p:pic>
        <p:nvPicPr>
          <p:cNvPr id="36" name="Picture 35" descr="A picture containing cable, necklace, mirror&#10;&#10;Description automatically generated">
            <a:extLst>
              <a:ext uri="{FF2B5EF4-FFF2-40B4-BE49-F238E27FC236}">
                <a16:creationId xmlns:a16="http://schemas.microsoft.com/office/drawing/2014/main" id="{6EEFE9FD-7878-4E8B-A447-E68106DB894C}"/>
              </a:ext>
            </a:extLst>
          </p:cNvPr>
          <p:cNvPicPr>
            <a:picLocks noChangeAspect="1"/>
          </p:cNvPicPr>
          <p:nvPr/>
        </p:nvPicPr>
        <p:blipFill>
          <a:blip r:embed="rId6"/>
          <a:stretch>
            <a:fillRect/>
          </a:stretch>
        </p:blipFill>
        <p:spPr>
          <a:xfrm>
            <a:off x="6489374" y="3307127"/>
            <a:ext cx="5265283" cy="5256607"/>
          </a:xfrm>
          <a:prstGeom prst="rect">
            <a:avLst/>
          </a:prstGeom>
        </p:spPr>
      </p:pic>
      <p:sp>
        <p:nvSpPr>
          <p:cNvPr id="4" name="Rounded Rectangle 3">
            <a:extLst>
              <a:ext uri="{FF2B5EF4-FFF2-40B4-BE49-F238E27FC236}">
                <a16:creationId xmlns:a16="http://schemas.microsoft.com/office/drawing/2014/main" id="{0D5C0674-3444-BD4E-B6B5-75D84A409F43}"/>
              </a:ext>
            </a:extLst>
          </p:cNvPr>
          <p:cNvSpPr/>
          <p:nvPr/>
        </p:nvSpPr>
        <p:spPr>
          <a:xfrm>
            <a:off x="6055744" y="2725947"/>
            <a:ext cx="6137844" cy="10662249"/>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CDE3877A-19C5-3749-B3BB-7E9332D7E93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6540039" y="12872274"/>
            <a:ext cx="5005022" cy="638492"/>
          </a:xfrm>
          <a:prstGeom prst="rect">
            <a:avLst/>
          </a:prstGeom>
        </p:spPr>
      </p:pic>
      <p:sp>
        <p:nvSpPr>
          <p:cNvPr id="10" name="Slide Number Placeholder 9">
            <a:extLst>
              <a:ext uri="{FF2B5EF4-FFF2-40B4-BE49-F238E27FC236}">
                <a16:creationId xmlns:a16="http://schemas.microsoft.com/office/drawing/2014/main" id="{13179C8B-4F93-F74C-A6C8-F76DABAA1DAD}"/>
              </a:ext>
            </a:extLst>
          </p:cNvPr>
          <p:cNvSpPr>
            <a:spLocks noGrp="1"/>
          </p:cNvSpPr>
          <p:nvPr>
            <p:ph type="sldNum" sz="quarter" idx="12"/>
          </p:nvPr>
        </p:nvSpPr>
        <p:spPr/>
        <p:txBody>
          <a:bodyPr/>
          <a:lstStyle/>
          <a:p>
            <a:fld id="{20AF9D7A-5BEE-9245-944A-197F51D542D9}" type="slidenum">
              <a:rPr lang="en-US" smtClean="0"/>
              <a:t>9</a:t>
            </a:fld>
            <a:endParaRPr lang="en-US"/>
          </a:p>
        </p:txBody>
      </p:sp>
      <p:sp>
        <p:nvSpPr>
          <p:cNvPr id="27" name="Rectangle 26">
            <a:extLst>
              <a:ext uri="{FF2B5EF4-FFF2-40B4-BE49-F238E27FC236}">
                <a16:creationId xmlns:a16="http://schemas.microsoft.com/office/drawing/2014/main" id="{005119C2-DA79-FA49-AE79-059C579EEBD8}"/>
              </a:ext>
            </a:extLst>
          </p:cNvPr>
          <p:cNvSpPr/>
          <p:nvPr/>
        </p:nvSpPr>
        <p:spPr>
          <a:xfrm>
            <a:off x="7808194" y="11771058"/>
            <a:ext cx="2627642" cy="1107996"/>
          </a:xfrm>
          <a:prstGeom prst="rect">
            <a:avLst/>
          </a:prstGeom>
          <a:noFill/>
          <a:effectLst/>
        </p:spPr>
        <p:txBody>
          <a:bodyPr wrap="none" lIns="91440" tIns="45720" rIns="91440" bIns="45720">
            <a:spAutoFit/>
          </a:bodyPr>
          <a:lstStyle/>
          <a:p>
            <a:pPr algn="ctr"/>
            <a:r>
              <a:rPr lang="en-US" sz="6600" b="1" cap="none" spc="0" dirty="0">
                <a:ln w="9525">
                  <a:solidFill>
                    <a:schemeClr val="bg1"/>
                  </a:solidFill>
                  <a:prstDash val="solid"/>
                </a:ln>
                <a:solidFill>
                  <a:srgbClr val="0070C0"/>
                </a:solidFill>
                <a:effectLst>
                  <a:glow rad="228600">
                    <a:schemeClr val="accent4">
                      <a:satMod val="175000"/>
                      <a:alpha val="40000"/>
                    </a:schemeClr>
                  </a:glow>
                  <a:outerShdw blurRad="12700" dist="38100" dir="2700000" algn="tl" rotWithShape="0">
                    <a:schemeClr val="bg1">
                      <a:lumMod val="50000"/>
                    </a:schemeClr>
                  </a:outerShdw>
                </a:effectLst>
              </a:rPr>
              <a:t>CBDC</a:t>
            </a:r>
          </a:p>
        </p:txBody>
      </p:sp>
    </p:spTree>
    <p:extLst>
      <p:ext uri="{BB962C8B-B14F-4D97-AF65-F5344CB8AC3E}">
        <p14:creationId xmlns:p14="http://schemas.microsoft.com/office/powerpoint/2010/main" val="2279371987"/>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1" ma:contentTypeDescription="Create a new document." ma:contentTypeScope="" ma:versionID="181c61fe5df22d1f59c38d74292c5168">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bd40b66ef5728273303597190f92243d"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2.xml><?xml version="1.0" encoding="utf-8"?>
<ds:datastoreItem xmlns:ds="http://schemas.openxmlformats.org/officeDocument/2006/customXml" ds:itemID="{3EE3664A-EA3C-4E18-894D-9B94C9B30BD7}">
  <ds:schemaRefs>
    <ds:schemaRef ds:uri="6354f033-77ec-451f-a4b1-89785309665d"/>
    <ds:schemaRef ds:uri="af12d3ca-d309-4d9b-872e-f669d895b0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1D56013-FFA3-4AA5-BFCF-7C4A0141612A}">
  <ds:schemaRefs>
    <ds:schemaRef ds:uri="http://schemas.microsoft.com/office/2006/metadata/properties"/>
    <ds:schemaRef ds:uri="http://www.w3.org/XML/1998/namespace"/>
    <ds:schemaRef ds:uri="af12d3ca-d309-4d9b-872e-f669d895b06e"/>
    <ds:schemaRef ds:uri="http://purl.org/dc/elements/1.1/"/>
    <ds:schemaRef ds:uri="http://purl.org/dc/dcmityp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6354f033-77ec-451f-a4b1-89785309665d"/>
  </ds:schemaRefs>
</ds:datastoreItem>
</file>

<file path=docProps/app.xml><?xml version="1.0" encoding="utf-8"?>
<Properties xmlns="http://schemas.openxmlformats.org/officeDocument/2006/extended-properties" xmlns:vt="http://schemas.openxmlformats.org/officeDocument/2006/docPropsVTypes">
  <Template>Office Theme</Template>
  <TotalTime>4179</TotalTime>
  <Words>2379</Words>
  <Application>Microsoft Macintosh PowerPoint</Application>
  <PresentationFormat>Custom</PresentationFormat>
  <Paragraphs>477</Paragraphs>
  <Slides>27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Avenir Heavy</vt:lpstr>
      <vt:lpstr>Avenir Medium</vt:lpstr>
      <vt:lpstr>Calibri</vt:lpstr>
      <vt:lpstr>FFMarkWebProBook</vt:lpstr>
      <vt:lpstr>Google Sans</vt:lpstr>
      <vt:lpstr>Symbol</vt:lpstr>
      <vt:lpstr>Times New Roman</vt:lpstr>
      <vt:lpstr>Office Theme</vt:lpstr>
      <vt:lpstr>How CBDC enhances the role for Mojaloop in developing economies.</vt:lpstr>
      <vt:lpstr>Who is Giori Digital and what is our business?</vt:lpstr>
      <vt:lpstr>Giori Digital provides a solution for Retail Central Bank Digital Currency (CBDC)</vt:lpstr>
      <vt:lpstr>Wholesale CBDC versus Retail CBDC</vt:lpstr>
      <vt:lpstr>Most Central Banks are focused on Retail CBDC</vt:lpstr>
      <vt:lpstr>Major Wholesale CBDC Projects</vt:lpstr>
      <vt:lpstr>CBDC Studies and Projects underway</vt:lpstr>
      <vt:lpstr>What is the problem Central Banks must solve?</vt:lpstr>
      <vt:lpstr>Build an Ecosystem that Benefits Everyone</vt:lpstr>
      <vt:lpstr>Central Banks &amp; Governments Benefit from Inclusive RTPS</vt:lpstr>
      <vt:lpstr>Inclusive, Open Payment System Rails Drive Ecosystem Growth</vt:lpstr>
      <vt:lpstr>Inclusive Payment Models Can Help the Underserved Gain Financial Access</vt:lpstr>
      <vt:lpstr>Mobiles among the unbanked provide immediate CBDC access</vt:lpstr>
      <vt:lpstr>Market Example: Cash use in Sub-Saharan Africa</vt:lpstr>
      <vt:lpstr>Global Market for CBDC</vt:lpstr>
      <vt:lpstr>GSMT transforms sovereign M0 money into digital banknotes </vt:lpstr>
      <vt:lpstr>Banknotes will circulate alongside digital CBDC</vt:lpstr>
      <vt:lpstr>GSMT eNotes are fungible, verifiable, and persistent </vt:lpstr>
      <vt:lpstr>GSMT solution layout for Retail CBDC</vt:lpstr>
      <vt:lpstr>In GSMT, the Central Bank can choose the distribution model</vt:lpstr>
      <vt:lpstr>Transfer of CBDC Ownership: </vt:lpstr>
      <vt:lpstr>Not all Money is the same</vt:lpstr>
      <vt:lpstr>Settlement of payments across the Public / Private domains</vt:lpstr>
      <vt:lpstr>What is the impact of using CBDC?</vt:lpstr>
      <vt:lpstr>Retail CBDC requires expertise across many issues</vt:lpstr>
      <vt:lpstr>GSMT Pilot in Uruguay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David Mangini</cp:lastModifiedBy>
  <cp:revision>35</cp:revision>
  <dcterms:created xsi:type="dcterms:W3CDTF">2020-01-08T21:13:28Z</dcterms:created>
  <dcterms:modified xsi:type="dcterms:W3CDTF">2021-01-24T20:10:42Z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